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257" r:id="rId3"/>
    <p:sldId id="449" r:id="rId4"/>
    <p:sldId id="260" r:id="rId5"/>
    <p:sldId id="258" r:id="rId6"/>
    <p:sldId id="259" r:id="rId7"/>
    <p:sldId id="268" r:id="rId8"/>
    <p:sldId id="266" r:id="rId9"/>
    <p:sldId id="460" r:id="rId10"/>
    <p:sldId id="263" r:id="rId11"/>
    <p:sldId id="269" r:id="rId12"/>
    <p:sldId id="267" r:id="rId13"/>
    <p:sldId id="487" r:id="rId14"/>
    <p:sldId id="261" r:id="rId15"/>
    <p:sldId id="292" r:id="rId16"/>
    <p:sldId id="293" r:id="rId17"/>
    <p:sldId id="294" r:id="rId18"/>
    <p:sldId id="479" r:id="rId19"/>
    <p:sldId id="480" r:id="rId20"/>
    <p:sldId id="481" r:id="rId21"/>
    <p:sldId id="295" r:id="rId22"/>
    <p:sldId id="296" r:id="rId23"/>
    <p:sldId id="280" r:id="rId24"/>
    <p:sldId id="482" r:id="rId25"/>
    <p:sldId id="483" r:id="rId26"/>
    <p:sldId id="484" r:id="rId27"/>
    <p:sldId id="282" r:id="rId28"/>
    <p:sldId id="281" r:id="rId29"/>
    <p:sldId id="485" r:id="rId30"/>
    <p:sldId id="477" r:id="rId31"/>
    <p:sldId id="274" r:id="rId32"/>
    <p:sldId id="476" r:id="rId33"/>
    <p:sldId id="297" r:id="rId34"/>
    <p:sldId id="276" r:id="rId35"/>
    <p:sldId id="277" r:id="rId36"/>
    <p:sldId id="461" r:id="rId37"/>
    <p:sldId id="278" r:id="rId38"/>
    <p:sldId id="279" r:id="rId39"/>
    <p:sldId id="462" r:id="rId40"/>
    <p:sldId id="463" r:id="rId41"/>
    <p:sldId id="464" r:id="rId42"/>
    <p:sldId id="465" r:id="rId43"/>
    <p:sldId id="284" r:id="rId44"/>
    <p:sldId id="466" r:id="rId45"/>
    <p:sldId id="467" r:id="rId46"/>
    <p:sldId id="468" r:id="rId47"/>
    <p:sldId id="469" r:id="rId48"/>
    <p:sldId id="470" r:id="rId49"/>
    <p:sldId id="471" r:id="rId50"/>
    <p:sldId id="472" r:id="rId51"/>
    <p:sldId id="473" r:id="rId52"/>
    <p:sldId id="474" r:id="rId53"/>
    <p:sldId id="475" r:id="rId54"/>
    <p:sldId id="488" r:id="rId55"/>
    <p:sldId id="283" r:id="rId56"/>
    <p:sldId id="289" r:id="rId57"/>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8"/>
    <p:restoredTop sz="94720"/>
  </p:normalViewPr>
  <p:slideViewPr>
    <p:cSldViewPr snapToObjects="1">
      <p:cViewPr varScale="1">
        <p:scale>
          <a:sx n="82" d="100"/>
          <a:sy n="82" d="100"/>
        </p:scale>
        <p:origin x="166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F2C53-73CE-8B4D-AFF9-BA03DCCA5DF8}" type="doc">
      <dgm:prSet loTypeId="urn:microsoft.com/office/officeart/2005/8/layout/matrix1" loCatId="matrix" qsTypeId="urn:microsoft.com/office/officeart/2005/8/quickstyle/simple3" qsCatId="simple" csTypeId="urn:microsoft.com/office/officeart/2005/8/colors/accent1_2" csCatId="accent1" phldr="1"/>
      <dgm:spPr/>
      <dgm:t>
        <a:bodyPr/>
        <a:lstStyle/>
        <a:p>
          <a:endParaRPr lang="de-DE"/>
        </a:p>
      </dgm:t>
    </dgm:pt>
    <dgm:pt modelId="{4813CBAF-5CEF-9C43-AA0C-1CE51AE27917}">
      <dgm:prSet phldrT="[Text]"/>
      <dgm:spPr/>
      <dgm:t>
        <a:bodyPr/>
        <a:lstStyle/>
        <a:p>
          <a:r>
            <a:rPr lang="de-DE" dirty="0"/>
            <a:t>Alterspsychiatrie</a:t>
          </a:r>
        </a:p>
      </dgm:t>
    </dgm:pt>
    <dgm:pt modelId="{253502E0-B8F6-4944-AB55-02D652D64AE7}" type="parTrans" cxnId="{A835B6AA-57EE-7147-99B9-C1EEF11FFD11}">
      <dgm:prSet/>
      <dgm:spPr/>
      <dgm:t>
        <a:bodyPr/>
        <a:lstStyle/>
        <a:p>
          <a:endParaRPr lang="de-DE"/>
        </a:p>
      </dgm:t>
    </dgm:pt>
    <dgm:pt modelId="{69C40916-9974-6449-9E63-84A430F36248}" type="sibTrans" cxnId="{A835B6AA-57EE-7147-99B9-C1EEF11FFD11}">
      <dgm:prSet/>
      <dgm:spPr/>
      <dgm:t>
        <a:bodyPr/>
        <a:lstStyle/>
        <a:p>
          <a:endParaRPr lang="de-DE"/>
        </a:p>
      </dgm:t>
    </dgm:pt>
    <dgm:pt modelId="{EDD3CCDA-E14D-024D-976C-E0AC59D45289}">
      <dgm:prSet phldrT="[Text]"/>
      <dgm:spPr/>
      <dgm:t>
        <a:bodyPr/>
        <a:lstStyle/>
        <a:p>
          <a:pPr algn="ctr"/>
          <a:r>
            <a:rPr lang="de-DE" dirty="0"/>
            <a:t>Demographische</a:t>
          </a:r>
        </a:p>
        <a:p>
          <a:pPr algn="ctr"/>
          <a:r>
            <a:rPr lang="de-DE" dirty="0"/>
            <a:t>Entwicklungen</a:t>
          </a:r>
        </a:p>
      </dgm:t>
    </dgm:pt>
    <dgm:pt modelId="{04DF5AF0-5344-914D-99FC-4E2A7A0CF069}" type="parTrans" cxnId="{087AC3A0-3356-204A-BD26-AD1B484BBB3E}">
      <dgm:prSet/>
      <dgm:spPr/>
      <dgm:t>
        <a:bodyPr/>
        <a:lstStyle/>
        <a:p>
          <a:endParaRPr lang="de-DE"/>
        </a:p>
      </dgm:t>
    </dgm:pt>
    <dgm:pt modelId="{4D940C4F-7198-A44D-BB51-040B27F1E83C}" type="sibTrans" cxnId="{087AC3A0-3356-204A-BD26-AD1B484BBB3E}">
      <dgm:prSet/>
      <dgm:spPr/>
      <dgm:t>
        <a:bodyPr/>
        <a:lstStyle/>
        <a:p>
          <a:endParaRPr lang="de-DE"/>
        </a:p>
      </dgm:t>
    </dgm:pt>
    <dgm:pt modelId="{FD27A272-D02F-E34B-94B9-35C6AB7216B6}">
      <dgm:prSet phldrT="[Text]"/>
      <dgm:spPr/>
      <dgm:t>
        <a:bodyPr/>
        <a:lstStyle/>
        <a:p>
          <a:r>
            <a:rPr lang="de-DE" dirty="0"/>
            <a:t>Altersbilder 	</a:t>
          </a:r>
        </a:p>
      </dgm:t>
    </dgm:pt>
    <dgm:pt modelId="{E8FE4452-E9F6-9445-993A-FC002B0D03FF}" type="parTrans" cxnId="{5707CCA8-883D-514E-8053-795984ACF22E}">
      <dgm:prSet/>
      <dgm:spPr/>
      <dgm:t>
        <a:bodyPr/>
        <a:lstStyle/>
        <a:p>
          <a:endParaRPr lang="de-DE"/>
        </a:p>
      </dgm:t>
    </dgm:pt>
    <dgm:pt modelId="{BFC7A4ED-2C83-BB40-8A36-48FE96CB194F}" type="sibTrans" cxnId="{5707CCA8-883D-514E-8053-795984ACF22E}">
      <dgm:prSet/>
      <dgm:spPr/>
      <dgm:t>
        <a:bodyPr/>
        <a:lstStyle/>
        <a:p>
          <a:endParaRPr lang="de-DE"/>
        </a:p>
      </dgm:t>
    </dgm:pt>
    <dgm:pt modelId="{93F30B86-4112-9648-9F27-4B89DBB8597E}">
      <dgm:prSet phldrT="[Text]"/>
      <dgm:spPr/>
      <dgm:t>
        <a:bodyPr/>
        <a:lstStyle/>
        <a:p>
          <a:r>
            <a:rPr lang="de-DE" dirty="0"/>
            <a:t>Psychisch krank im Alter		</a:t>
          </a:r>
        </a:p>
      </dgm:t>
    </dgm:pt>
    <dgm:pt modelId="{7138221D-B4D9-614F-A712-5C11418141A8}" type="parTrans" cxnId="{CA92BA54-4C3F-7142-A2B2-FE4BCB61E276}">
      <dgm:prSet/>
      <dgm:spPr/>
      <dgm:t>
        <a:bodyPr/>
        <a:lstStyle/>
        <a:p>
          <a:endParaRPr lang="de-DE"/>
        </a:p>
      </dgm:t>
    </dgm:pt>
    <dgm:pt modelId="{9E924DB8-FDD8-494F-A490-A705D9BEE391}" type="sibTrans" cxnId="{CA92BA54-4C3F-7142-A2B2-FE4BCB61E276}">
      <dgm:prSet/>
      <dgm:spPr/>
      <dgm:t>
        <a:bodyPr/>
        <a:lstStyle/>
        <a:p>
          <a:endParaRPr lang="de-DE"/>
        </a:p>
      </dgm:t>
    </dgm:pt>
    <dgm:pt modelId="{47B2C5B3-1D7E-624B-BED6-F4CE93938573}">
      <dgm:prSet phldrT="[Text]"/>
      <dgm:spPr/>
      <dgm:t>
        <a:bodyPr anchor="ctr"/>
        <a:lstStyle/>
        <a:p>
          <a:r>
            <a:rPr lang="de-DE" dirty="0"/>
            <a:t>Krankheitsbilder</a:t>
          </a:r>
        </a:p>
      </dgm:t>
    </dgm:pt>
    <dgm:pt modelId="{24E4967E-B948-B74F-B1D2-BC7299C89D5D}" type="parTrans" cxnId="{2F7F4549-30F0-9247-B4CA-D4326CB9FD36}">
      <dgm:prSet/>
      <dgm:spPr/>
      <dgm:t>
        <a:bodyPr/>
        <a:lstStyle/>
        <a:p>
          <a:endParaRPr lang="de-DE"/>
        </a:p>
      </dgm:t>
    </dgm:pt>
    <dgm:pt modelId="{F0C4EBF6-1ADE-8D47-A102-119E423AFBF0}" type="sibTrans" cxnId="{2F7F4549-30F0-9247-B4CA-D4326CB9FD36}">
      <dgm:prSet/>
      <dgm:spPr/>
      <dgm:t>
        <a:bodyPr/>
        <a:lstStyle/>
        <a:p>
          <a:endParaRPr lang="de-DE"/>
        </a:p>
      </dgm:t>
    </dgm:pt>
    <dgm:pt modelId="{07BE6505-487B-5940-8CFD-3D706C927626}" type="pres">
      <dgm:prSet presAssocID="{57CF2C53-73CE-8B4D-AFF9-BA03DCCA5DF8}" presName="diagram" presStyleCnt="0">
        <dgm:presLayoutVars>
          <dgm:chMax val="1"/>
          <dgm:dir/>
          <dgm:animLvl val="ctr"/>
          <dgm:resizeHandles val="exact"/>
        </dgm:presLayoutVars>
      </dgm:prSet>
      <dgm:spPr/>
    </dgm:pt>
    <dgm:pt modelId="{B5A646F8-F8CA-E848-BA3E-7F539F33D11C}" type="pres">
      <dgm:prSet presAssocID="{57CF2C53-73CE-8B4D-AFF9-BA03DCCA5DF8}" presName="matrix" presStyleCnt="0"/>
      <dgm:spPr/>
    </dgm:pt>
    <dgm:pt modelId="{6FB7786A-9E8D-E94A-8276-EE187D9DB4B9}" type="pres">
      <dgm:prSet presAssocID="{57CF2C53-73CE-8B4D-AFF9-BA03DCCA5DF8}" presName="tile1" presStyleLbl="node1" presStyleIdx="0" presStyleCnt="4"/>
      <dgm:spPr/>
    </dgm:pt>
    <dgm:pt modelId="{160E1AB0-9D82-A44D-ADA4-C727A2D969C3}" type="pres">
      <dgm:prSet presAssocID="{57CF2C53-73CE-8B4D-AFF9-BA03DCCA5DF8}" presName="tile1text" presStyleLbl="node1" presStyleIdx="0" presStyleCnt="4">
        <dgm:presLayoutVars>
          <dgm:chMax val="0"/>
          <dgm:chPref val="0"/>
          <dgm:bulletEnabled val="1"/>
        </dgm:presLayoutVars>
      </dgm:prSet>
      <dgm:spPr/>
    </dgm:pt>
    <dgm:pt modelId="{E03181E1-7ACA-A34A-825F-21786006A55E}" type="pres">
      <dgm:prSet presAssocID="{57CF2C53-73CE-8B4D-AFF9-BA03DCCA5DF8}" presName="tile2" presStyleLbl="node1" presStyleIdx="1" presStyleCnt="4"/>
      <dgm:spPr/>
    </dgm:pt>
    <dgm:pt modelId="{0E937F29-FF18-694C-985B-0C9463F094B9}" type="pres">
      <dgm:prSet presAssocID="{57CF2C53-73CE-8B4D-AFF9-BA03DCCA5DF8}" presName="tile2text" presStyleLbl="node1" presStyleIdx="1" presStyleCnt="4">
        <dgm:presLayoutVars>
          <dgm:chMax val="0"/>
          <dgm:chPref val="0"/>
          <dgm:bulletEnabled val="1"/>
        </dgm:presLayoutVars>
      </dgm:prSet>
      <dgm:spPr/>
    </dgm:pt>
    <dgm:pt modelId="{3BFAE8AD-A8B4-5349-A94B-6075DF59CE14}" type="pres">
      <dgm:prSet presAssocID="{57CF2C53-73CE-8B4D-AFF9-BA03DCCA5DF8}" presName="tile3" presStyleLbl="node1" presStyleIdx="2" presStyleCnt="4" custLinFactNeighborY="2034"/>
      <dgm:spPr/>
    </dgm:pt>
    <dgm:pt modelId="{FA31F2FA-F2F8-E34C-B6F6-B7E2BDD0D616}" type="pres">
      <dgm:prSet presAssocID="{57CF2C53-73CE-8B4D-AFF9-BA03DCCA5DF8}" presName="tile3text" presStyleLbl="node1" presStyleIdx="2" presStyleCnt="4">
        <dgm:presLayoutVars>
          <dgm:chMax val="0"/>
          <dgm:chPref val="0"/>
          <dgm:bulletEnabled val="1"/>
        </dgm:presLayoutVars>
      </dgm:prSet>
      <dgm:spPr/>
    </dgm:pt>
    <dgm:pt modelId="{5F4CD536-F217-E345-9877-AE794BB90F8C}" type="pres">
      <dgm:prSet presAssocID="{57CF2C53-73CE-8B4D-AFF9-BA03DCCA5DF8}" presName="tile4" presStyleLbl="node1" presStyleIdx="3" presStyleCnt="4" custLinFactNeighborY="0"/>
      <dgm:spPr/>
    </dgm:pt>
    <dgm:pt modelId="{C475EE0C-1A51-D547-805B-228FB2DA9178}" type="pres">
      <dgm:prSet presAssocID="{57CF2C53-73CE-8B4D-AFF9-BA03DCCA5DF8}" presName="tile4text" presStyleLbl="node1" presStyleIdx="3" presStyleCnt="4">
        <dgm:presLayoutVars>
          <dgm:chMax val="0"/>
          <dgm:chPref val="0"/>
          <dgm:bulletEnabled val="1"/>
        </dgm:presLayoutVars>
      </dgm:prSet>
      <dgm:spPr/>
    </dgm:pt>
    <dgm:pt modelId="{8BD4A537-E218-CD43-BC36-4F5DD6FF9084}" type="pres">
      <dgm:prSet presAssocID="{57CF2C53-73CE-8B4D-AFF9-BA03DCCA5DF8}" presName="centerTile" presStyleLbl="fgShp" presStyleIdx="0" presStyleCnt="1">
        <dgm:presLayoutVars>
          <dgm:chMax val="0"/>
          <dgm:chPref val="0"/>
        </dgm:presLayoutVars>
      </dgm:prSet>
      <dgm:spPr/>
    </dgm:pt>
  </dgm:ptLst>
  <dgm:cxnLst>
    <dgm:cxn modelId="{5E86F601-6366-DB4D-B81D-9A05739B45C0}" type="presOf" srcId="{FD27A272-D02F-E34B-94B9-35C6AB7216B6}" destId="{0E937F29-FF18-694C-985B-0C9463F094B9}" srcOrd="1" destOrd="0" presId="urn:microsoft.com/office/officeart/2005/8/layout/matrix1"/>
    <dgm:cxn modelId="{5E29D40D-DE3B-C244-8A37-25E79BEEB989}" type="presOf" srcId="{4813CBAF-5CEF-9C43-AA0C-1CE51AE27917}" destId="{8BD4A537-E218-CD43-BC36-4F5DD6FF9084}" srcOrd="0" destOrd="0" presId="urn:microsoft.com/office/officeart/2005/8/layout/matrix1"/>
    <dgm:cxn modelId="{52BC8D13-3B56-E24A-9CC2-03C0FFF525AE}" type="presOf" srcId="{47B2C5B3-1D7E-624B-BED6-F4CE93938573}" destId="{C475EE0C-1A51-D547-805B-228FB2DA9178}" srcOrd="1" destOrd="0" presId="urn:microsoft.com/office/officeart/2005/8/layout/matrix1"/>
    <dgm:cxn modelId="{D5D06F26-BB47-FA4F-BE1F-C053446D6801}" type="presOf" srcId="{FD27A272-D02F-E34B-94B9-35C6AB7216B6}" destId="{E03181E1-7ACA-A34A-825F-21786006A55E}" srcOrd="0" destOrd="0" presId="urn:microsoft.com/office/officeart/2005/8/layout/matrix1"/>
    <dgm:cxn modelId="{2F7F4549-30F0-9247-B4CA-D4326CB9FD36}" srcId="{4813CBAF-5CEF-9C43-AA0C-1CE51AE27917}" destId="{47B2C5B3-1D7E-624B-BED6-F4CE93938573}" srcOrd="3" destOrd="0" parTransId="{24E4967E-B948-B74F-B1D2-BC7299C89D5D}" sibTransId="{F0C4EBF6-1ADE-8D47-A102-119E423AFBF0}"/>
    <dgm:cxn modelId="{FB35E86D-0C1D-AA46-B97C-EBB1A7EE742A}" type="presOf" srcId="{93F30B86-4112-9648-9F27-4B89DBB8597E}" destId="{3BFAE8AD-A8B4-5349-A94B-6075DF59CE14}" srcOrd="0" destOrd="0" presId="urn:microsoft.com/office/officeart/2005/8/layout/matrix1"/>
    <dgm:cxn modelId="{CA92BA54-4C3F-7142-A2B2-FE4BCB61E276}" srcId="{4813CBAF-5CEF-9C43-AA0C-1CE51AE27917}" destId="{93F30B86-4112-9648-9F27-4B89DBB8597E}" srcOrd="2" destOrd="0" parTransId="{7138221D-B4D9-614F-A712-5C11418141A8}" sibTransId="{9E924DB8-FDD8-494F-A490-A705D9BEE391}"/>
    <dgm:cxn modelId="{2A4F0A94-1801-A144-BC22-34C8B2FD688B}" type="presOf" srcId="{57CF2C53-73CE-8B4D-AFF9-BA03DCCA5DF8}" destId="{07BE6505-487B-5940-8CFD-3D706C927626}" srcOrd="0" destOrd="0" presId="urn:microsoft.com/office/officeart/2005/8/layout/matrix1"/>
    <dgm:cxn modelId="{087AC3A0-3356-204A-BD26-AD1B484BBB3E}" srcId="{4813CBAF-5CEF-9C43-AA0C-1CE51AE27917}" destId="{EDD3CCDA-E14D-024D-976C-E0AC59D45289}" srcOrd="0" destOrd="0" parTransId="{04DF5AF0-5344-914D-99FC-4E2A7A0CF069}" sibTransId="{4D940C4F-7198-A44D-BB51-040B27F1E83C}"/>
    <dgm:cxn modelId="{5707CCA8-883D-514E-8053-795984ACF22E}" srcId="{4813CBAF-5CEF-9C43-AA0C-1CE51AE27917}" destId="{FD27A272-D02F-E34B-94B9-35C6AB7216B6}" srcOrd="1" destOrd="0" parTransId="{E8FE4452-E9F6-9445-993A-FC002B0D03FF}" sibTransId="{BFC7A4ED-2C83-BB40-8A36-48FE96CB194F}"/>
    <dgm:cxn modelId="{A835B6AA-57EE-7147-99B9-C1EEF11FFD11}" srcId="{57CF2C53-73CE-8B4D-AFF9-BA03DCCA5DF8}" destId="{4813CBAF-5CEF-9C43-AA0C-1CE51AE27917}" srcOrd="0" destOrd="0" parTransId="{253502E0-B8F6-4944-AB55-02D652D64AE7}" sibTransId="{69C40916-9974-6449-9E63-84A430F36248}"/>
    <dgm:cxn modelId="{109C6FB2-1703-B043-BC09-6B5576F6FDE0}" type="presOf" srcId="{47B2C5B3-1D7E-624B-BED6-F4CE93938573}" destId="{5F4CD536-F217-E345-9877-AE794BB90F8C}" srcOrd="0" destOrd="0" presId="urn:microsoft.com/office/officeart/2005/8/layout/matrix1"/>
    <dgm:cxn modelId="{7E69A4C4-DE86-C84A-9395-F8F0F3E4FD20}" type="presOf" srcId="{EDD3CCDA-E14D-024D-976C-E0AC59D45289}" destId="{160E1AB0-9D82-A44D-ADA4-C727A2D969C3}" srcOrd="1" destOrd="0" presId="urn:microsoft.com/office/officeart/2005/8/layout/matrix1"/>
    <dgm:cxn modelId="{452DF3C8-5B10-BA4D-AE73-7FD6E86CE8F1}" type="presOf" srcId="{93F30B86-4112-9648-9F27-4B89DBB8597E}" destId="{FA31F2FA-F2F8-E34C-B6F6-B7E2BDD0D616}" srcOrd="1" destOrd="0" presId="urn:microsoft.com/office/officeart/2005/8/layout/matrix1"/>
    <dgm:cxn modelId="{53E7F0FF-B15F-4A4D-B432-E3F9172D609F}" type="presOf" srcId="{EDD3CCDA-E14D-024D-976C-E0AC59D45289}" destId="{6FB7786A-9E8D-E94A-8276-EE187D9DB4B9}" srcOrd="0" destOrd="0" presId="urn:microsoft.com/office/officeart/2005/8/layout/matrix1"/>
    <dgm:cxn modelId="{EF4727F5-EE95-254A-B882-D4F5234FFA0D}" type="presParOf" srcId="{07BE6505-487B-5940-8CFD-3D706C927626}" destId="{B5A646F8-F8CA-E848-BA3E-7F539F33D11C}" srcOrd="0" destOrd="0" presId="urn:microsoft.com/office/officeart/2005/8/layout/matrix1"/>
    <dgm:cxn modelId="{FFD88FCC-E78F-6844-98F8-20E8B2512E4A}" type="presParOf" srcId="{B5A646F8-F8CA-E848-BA3E-7F539F33D11C}" destId="{6FB7786A-9E8D-E94A-8276-EE187D9DB4B9}" srcOrd="0" destOrd="0" presId="urn:microsoft.com/office/officeart/2005/8/layout/matrix1"/>
    <dgm:cxn modelId="{54EBDF9C-7455-1F46-B6D2-67C48D3590BA}" type="presParOf" srcId="{B5A646F8-F8CA-E848-BA3E-7F539F33D11C}" destId="{160E1AB0-9D82-A44D-ADA4-C727A2D969C3}" srcOrd="1" destOrd="0" presId="urn:microsoft.com/office/officeart/2005/8/layout/matrix1"/>
    <dgm:cxn modelId="{3F2048E5-1090-574E-A871-B5A3776B361C}" type="presParOf" srcId="{B5A646F8-F8CA-E848-BA3E-7F539F33D11C}" destId="{E03181E1-7ACA-A34A-825F-21786006A55E}" srcOrd="2" destOrd="0" presId="urn:microsoft.com/office/officeart/2005/8/layout/matrix1"/>
    <dgm:cxn modelId="{AB24C865-62AA-6F4B-B75D-D80EDEC51565}" type="presParOf" srcId="{B5A646F8-F8CA-E848-BA3E-7F539F33D11C}" destId="{0E937F29-FF18-694C-985B-0C9463F094B9}" srcOrd="3" destOrd="0" presId="urn:microsoft.com/office/officeart/2005/8/layout/matrix1"/>
    <dgm:cxn modelId="{5C2D617A-D044-1444-8CF3-21C87EFED267}" type="presParOf" srcId="{B5A646F8-F8CA-E848-BA3E-7F539F33D11C}" destId="{3BFAE8AD-A8B4-5349-A94B-6075DF59CE14}" srcOrd="4" destOrd="0" presId="urn:microsoft.com/office/officeart/2005/8/layout/matrix1"/>
    <dgm:cxn modelId="{28955EC5-704D-7A4E-9311-1A7A3C718AF4}" type="presParOf" srcId="{B5A646F8-F8CA-E848-BA3E-7F539F33D11C}" destId="{FA31F2FA-F2F8-E34C-B6F6-B7E2BDD0D616}" srcOrd="5" destOrd="0" presId="urn:microsoft.com/office/officeart/2005/8/layout/matrix1"/>
    <dgm:cxn modelId="{F9D08876-7352-7647-A791-5514A91B408A}" type="presParOf" srcId="{B5A646F8-F8CA-E848-BA3E-7F539F33D11C}" destId="{5F4CD536-F217-E345-9877-AE794BB90F8C}" srcOrd="6" destOrd="0" presId="urn:microsoft.com/office/officeart/2005/8/layout/matrix1"/>
    <dgm:cxn modelId="{A0A3972D-5BD9-C048-8E87-CA7E0959803A}" type="presParOf" srcId="{B5A646F8-F8CA-E848-BA3E-7F539F33D11C}" destId="{C475EE0C-1A51-D547-805B-228FB2DA9178}" srcOrd="7" destOrd="0" presId="urn:microsoft.com/office/officeart/2005/8/layout/matrix1"/>
    <dgm:cxn modelId="{36103BA8-B546-6B4A-BD87-CF1A571C09C8}" type="presParOf" srcId="{07BE6505-487B-5940-8CFD-3D706C927626}" destId="{8BD4A537-E218-CD43-BC36-4F5DD6FF908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CF577-BBCA-5B4E-8C2A-3BEAC224658F}" type="doc">
      <dgm:prSet loTypeId="urn:microsoft.com/office/officeart/2005/8/layout/arrow2" loCatId="process" qsTypeId="urn:microsoft.com/office/officeart/2005/8/quickstyle/simple4" qsCatId="simple" csTypeId="urn:microsoft.com/office/officeart/2005/8/colors/accent1_2" csCatId="accent1" phldr="1"/>
      <dgm:spPr/>
    </dgm:pt>
    <dgm:pt modelId="{0CE944BF-C2F2-B448-8FD4-C10503B41169}">
      <dgm:prSet phldrT="[Text]"/>
      <dgm:spPr/>
      <dgm:t>
        <a:bodyPr/>
        <a:lstStyle/>
        <a:p>
          <a:r>
            <a:rPr lang="de-DE" dirty="0"/>
            <a:t>Angst</a:t>
          </a:r>
        </a:p>
      </dgm:t>
    </dgm:pt>
    <dgm:pt modelId="{887156D9-F0B2-D247-99CA-6AA9595B6844}" type="parTrans" cxnId="{DB186620-A50A-9B44-955E-AEE7C8C10D18}">
      <dgm:prSet/>
      <dgm:spPr/>
      <dgm:t>
        <a:bodyPr/>
        <a:lstStyle/>
        <a:p>
          <a:endParaRPr lang="de-DE"/>
        </a:p>
      </dgm:t>
    </dgm:pt>
    <dgm:pt modelId="{DE1B0A9A-55A1-C54C-B50C-10AADFE55EDE}" type="sibTrans" cxnId="{DB186620-A50A-9B44-955E-AEE7C8C10D18}">
      <dgm:prSet/>
      <dgm:spPr/>
      <dgm:t>
        <a:bodyPr/>
        <a:lstStyle/>
        <a:p>
          <a:endParaRPr lang="de-DE"/>
        </a:p>
      </dgm:t>
    </dgm:pt>
    <dgm:pt modelId="{A7B05239-C254-5A4C-BDD4-37ECC84B7B49}">
      <dgm:prSet phldrT="[Text]"/>
      <dgm:spPr/>
      <dgm:t>
        <a:bodyPr/>
        <a:lstStyle/>
        <a:p>
          <a:r>
            <a:rPr lang="de-DE" dirty="0"/>
            <a:t>Kognitive Verschlechterung	</a:t>
          </a:r>
        </a:p>
      </dgm:t>
    </dgm:pt>
    <dgm:pt modelId="{E7281213-C79C-854D-B8F2-86B99DAB4274}" type="parTrans" cxnId="{4799E3AE-2760-A945-9A3D-0F3A94B11A23}">
      <dgm:prSet/>
      <dgm:spPr/>
      <dgm:t>
        <a:bodyPr/>
        <a:lstStyle/>
        <a:p>
          <a:endParaRPr lang="de-DE"/>
        </a:p>
      </dgm:t>
    </dgm:pt>
    <dgm:pt modelId="{F89877BE-36DD-B54D-87B4-252756CC0D53}" type="sibTrans" cxnId="{4799E3AE-2760-A945-9A3D-0F3A94B11A23}">
      <dgm:prSet/>
      <dgm:spPr/>
      <dgm:t>
        <a:bodyPr/>
        <a:lstStyle/>
        <a:p>
          <a:endParaRPr lang="de-DE"/>
        </a:p>
      </dgm:t>
    </dgm:pt>
    <dgm:pt modelId="{46692013-25AD-CC4C-A050-553A0CEF294F}">
      <dgm:prSet phldrT="[Text]"/>
      <dgm:spPr/>
      <dgm:t>
        <a:bodyPr/>
        <a:lstStyle/>
        <a:p>
          <a:r>
            <a:rPr lang="de-DE" dirty="0"/>
            <a:t>Schlechte Angstbewältigung</a:t>
          </a:r>
        </a:p>
      </dgm:t>
    </dgm:pt>
    <dgm:pt modelId="{DA08BCD3-8215-A442-BDD2-9F429A1FF55A}" type="parTrans" cxnId="{F16B9361-7F59-3644-A1EA-9B1F02648902}">
      <dgm:prSet/>
      <dgm:spPr/>
      <dgm:t>
        <a:bodyPr/>
        <a:lstStyle/>
        <a:p>
          <a:endParaRPr lang="de-DE"/>
        </a:p>
      </dgm:t>
    </dgm:pt>
    <dgm:pt modelId="{98537A44-44A6-7B46-8FB9-2D7B12096615}" type="sibTrans" cxnId="{F16B9361-7F59-3644-A1EA-9B1F02648902}">
      <dgm:prSet/>
      <dgm:spPr/>
      <dgm:t>
        <a:bodyPr/>
        <a:lstStyle/>
        <a:p>
          <a:endParaRPr lang="de-DE"/>
        </a:p>
      </dgm:t>
    </dgm:pt>
    <dgm:pt modelId="{EA64470D-335B-D84F-9646-254E78FEE5ED}" type="pres">
      <dgm:prSet presAssocID="{085CF577-BBCA-5B4E-8C2A-3BEAC224658F}" presName="arrowDiagram" presStyleCnt="0">
        <dgm:presLayoutVars>
          <dgm:chMax val="5"/>
          <dgm:dir/>
          <dgm:resizeHandles val="exact"/>
        </dgm:presLayoutVars>
      </dgm:prSet>
      <dgm:spPr/>
    </dgm:pt>
    <dgm:pt modelId="{D5ED04C4-C341-0841-974B-26E3C1771A8D}" type="pres">
      <dgm:prSet presAssocID="{085CF577-BBCA-5B4E-8C2A-3BEAC224658F}" presName="arrow" presStyleLbl="bgShp" presStyleIdx="0" presStyleCnt="1"/>
      <dgm:spPr/>
    </dgm:pt>
    <dgm:pt modelId="{784268D1-FB59-D345-BB20-18812D2BB56F}" type="pres">
      <dgm:prSet presAssocID="{085CF577-BBCA-5B4E-8C2A-3BEAC224658F}" presName="arrowDiagram3" presStyleCnt="0"/>
      <dgm:spPr/>
    </dgm:pt>
    <dgm:pt modelId="{15EAA10F-ACA3-F248-8270-216BAD51146A}" type="pres">
      <dgm:prSet presAssocID="{0CE944BF-C2F2-B448-8FD4-C10503B41169}" presName="bullet3a" presStyleLbl="node1" presStyleIdx="0" presStyleCnt="3"/>
      <dgm:spPr/>
    </dgm:pt>
    <dgm:pt modelId="{23B827BE-7709-CA4A-AF04-7DCFAF055291}" type="pres">
      <dgm:prSet presAssocID="{0CE944BF-C2F2-B448-8FD4-C10503B41169}" presName="textBox3a" presStyleLbl="revTx" presStyleIdx="0" presStyleCnt="3">
        <dgm:presLayoutVars>
          <dgm:bulletEnabled val="1"/>
        </dgm:presLayoutVars>
      </dgm:prSet>
      <dgm:spPr/>
    </dgm:pt>
    <dgm:pt modelId="{1C11B0E8-5E50-1847-BA5F-F411520579DB}" type="pres">
      <dgm:prSet presAssocID="{A7B05239-C254-5A4C-BDD4-37ECC84B7B49}" presName="bullet3b" presStyleLbl="node1" presStyleIdx="1" presStyleCnt="3"/>
      <dgm:spPr/>
    </dgm:pt>
    <dgm:pt modelId="{F6391730-85FB-F84A-B8A4-0E748EBF5ECE}" type="pres">
      <dgm:prSet presAssocID="{A7B05239-C254-5A4C-BDD4-37ECC84B7B49}" presName="textBox3b" presStyleLbl="revTx" presStyleIdx="1" presStyleCnt="3">
        <dgm:presLayoutVars>
          <dgm:bulletEnabled val="1"/>
        </dgm:presLayoutVars>
      </dgm:prSet>
      <dgm:spPr/>
    </dgm:pt>
    <dgm:pt modelId="{6234C680-2314-CB46-87A9-7DFB0194DBE0}" type="pres">
      <dgm:prSet presAssocID="{46692013-25AD-CC4C-A050-553A0CEF294F}" presName="bullet3c" presStyleLbl="node1" presStyleIdx="2" presStyleCnt="3"/>
      <dgm:spPr/>
    </dgm:pt>
    <dgm:pt modelId="{60D48E78-8687-0D4C-8567-F5C93BF2B337}" type="pres">
      <dgm:prSet presAssocID="{46692013-25AD-CC4C-A050-553A0CEF294F}" presName="textBox3c" presStyleLbl="revTx" presStyleIdx="2" presStyleCnt="3">
        <dgm:presLayoutVars>
          <dgm:bulletEnabled val="1"/>
        </dgm:presLayoutVars>
      </dgm:prSet>
      <dgm:spPr/>
    </dgm:pt>
  </dgm:ptLst>
  <dgm:cxnLst>
    <dgm:cxn modelId="{DB186620-A50A-9B44-955E-AEE7C8C10D18}" srcId="{085CF577-BBCA-5B4E-8C2A-3BEAC224658F}" destId="{0CE944BF-C2F2-B448-8FD4-C10503B41169}" srcOrd="0" destOrd="0" parTransId="{887156D9-F0B2-D247-99CA-6AA9595B6844}" sibTransId="{DE1B0A9A-55A1-C54C-B50C-10AADFE55EDE}"/>
    <dgm:cxn modelId="{AE849F30-E4E4-3646-AC15-5978D76EA993}" type="presOf" srcId="{46692013-25AD-CC4C-A050-553A0CEF294F}" destId="{60D48E78-8687-0D4C-8567-F5C93BF2B337}" srcOrd="0" destOrd="0" presId="urn:microsoft.com/office/officeart/2005/8/layout/arrow2"/>
    <dgm:cxn modelId="{F16B9361-7F59-3644-A1EA-9B1F02648902}" srcId="{085CF577-BBCA-5B4E-8C2A-3BEAC224658F}" destId="{46692013-25AD-CC4C-A050-553A0CEF294F}" srcOrd="2" destOrd="0" parTransId="{DA08BCD3-8215-A442-BDD2-9F429A1FF55A}" sibTransId="{98537A44-44A6-7B46-8FB9-2D7B12096615}"/>
    <dgm:cxn modelId="{D3076F9A-E0AC-5E4A-83E6-B5630F570841}" type="presOf" srcId="{A7B05239-C254-5A4C-BDD4-37ECC84B7B49}" destId="{F6391730-85FB-F84A-B8A4-0E748EBF5ECE}" srcOrd="0" destOrd="0" presId="urn:microsoft.com/office/officeart/2005/8/layout/arrow2"/>
    <dgm:cxn modelId="{E40278A7-8EB8-3049-A0ED-3AC221BAA9BC}" type="presOf" srcId="{0CE944BF-C2F2-B448-8FD4-C10503B41169}" destId="{23B827BE-7709-CA4A-AF04-7DCFAF055291}" srcOrd="0" destOrd="0" presId="urn:microsoft.com/office/officeart/2005/8/layout/arrow2"/>
    <dgm:cxn modelId="{4799E3AE-2760-A945-9A3D-0F3A94B11A23}" srcId="{085CF577-BBCA-5B4E-8C2A-3BEAC224658F}" destId="{A7B05239-C254-5A4C-BDD4-37ECC84B7B49}" srcOrd="1" destOrd="0" parTransId="{E7281213-C79C-854D-B8F2-86B99DAB4274}" sibTransId="{F89877BE-36DD-B54D-87B4-252756CC0D53}"/>
    <dgm:cxn modelId="{6EBAC2D9-8EE8-6943-B989-29A05D6F2DA5}" type="presOf" srcId="{085CF577-BBCA-5B4E-8C2A-3BEAC224658F}" destId="{EA64470D-335B-D84F-9646-254E78FEE5ED}" srcOrd="0" destOrd="0" presId="urn:microsoft.com/office/officeart/2005/8/layout/arrow2"/>
    <dgm:cxn modelId="{AE57F4B9-F2C8-BB43-9768-FA5B9FA92797}" type="presParOf" srcId="{EA64470D-335B-D84F-9646-254E78FEE5ED}" destId="{D5ED04C4-C341-0841-974B-26E3C1771A8D}" srcOrd="0" destOrd="0" presId="urn:microsoft.com/office/officeart/2005/8/layout/arrow2"/>
    <dgm:cxn modelId="{1A856EEA-7770-FD42-A8E1-56F5DA49137A}" type="presParOf" srcId="{EA64470D-335B-D84F-9646-254E78FEE5ED}" destId="{784268D1-FB59-D345-BB20-18812D2BB56F}" srcOrd="1" destOrd="0" presId="urn:microsoft.com/office/officeart/2005/8/layout/arrow2"/>
    <dgm:cxn modelId="{8E0542D1-B5A4-0048-B913-A24EC6462AB3}" type="presParOf" srcId="{784268D1-FB59-D345-BB20-18812D2BB56F}" destId="{15EAA10F-ACA3-F248-8270-216BAD51146A}" srcOrd="0" destOrd="0" presId="urn:microsoft.com/office/officeart/2005/8/layout/arrow2"/>
    <dgm:cxn modelId="{6E380C4C-1437-D543-84F1-542D15DDBD69}" type="presParOf" srcId="{784268D1-FB59-D345-BB20-18812D2BB56F}" destId="{23B827BE-7709-CA4A-AF04-7DCFAF055291}" srcOrd="1" destOrd="0" presId="urn:microsoft.com/office/officeart/2005/8/layout/arrow2"/>
    <dgm:cxn modelId="{CE74A6C1-CB3A-8D47-BC29-D13B4240864C}" type="presParOf" srcId="{784268D1-FB59-D345-BB20-18812D2BB56F}" destId="{1C11B0E8-5E50-1847-BA5F-F411520579DB}" srcOrd="2" destOrd="0" presId="urn:microsoft.com/office/officeart/2005/8/layout/arrow2"/>
    <dgm:cxn modelId="{4316316F-F14D-524B-8B83-A1FC39ADB026}" type="presParOf" srcId="{784268D1-FB59-D345-BB20-18812D2BB56F}" destId="{F6391730-85FB-F84A-B8A4-0E748EBF5ECE}" srcOrd="3" destOrd="0" presId="urn:microsoft.com/office/officeart/2005/8/layout/arrow2"/>
    <dgm:cxn modelId="{E29887D7-1529-C346-A4CD-E4CABB197791}" type="presParOf" srcId="{784268D1-FB59-D345-BB20-18812D2BB56F}" destId="{6234C680-2314-CB46-87A9-7DFB0194DBE0}" srcOrd="4" destOrd="0" presId="urn:microsoft.com/office/officeart/2005/8/layout/arrow2"/>
    <dgm:cxn modelId="{43658F4C-126F-6241-ADB3-E6A97B82D433}" type="presParOf" srcId="{784268D1-FB59-D345-BB20-18812D2BB56F}" destId="{60D48E78-8687-0D4C-8567-F5C93BF2B337}"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7786A-9E8D-E94A-8276-EE187D9DB4B9}">
      <dsp:nvSpPr>
        <dsp:cNvPr id="0" name=""/>
        <dsp:cNvSpPr/>
      </dsp:nvSpPr>
      <dsp:spPr>
        <a:xfrm rot="16200000">
          <a:off x="925909" y="-925909"/>
          <a:ext cx="2262981" cy="411480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de-DE" sz="2500" kern="1200" dirty="0"/>
            <a:t>Demographische</a:t>
          </a:r>
        </a:p>
        <a:p>
          <a:pPr marL="0" lvl="0" indent="0" algn="ctr" defTabSz="1111250">
            <a:lnSpc>
              <a:spcPct val="90000"/>
            </a:lnSpc>
            <a:spcBef>
              <a:spcPct val="0"/>
            </a:spcBef>
            <a:spcAft>
              <a:spcPct val="35000"/>
            </a:spcAft>
            <a:buNone/>
          </a:pPr>
          <a:r>
            <a:rPr lang="de-DE" sz="2500" kern="1200" dirty="0"/>
            <a:t>Entwicklungen</a:t>
          </a:r>
        </a:p>
      </dsp:txBody>
      <dsp:txXfrm rot="5400000">
        <a:off x="-1" y="1"/>
        <a:ext cx="4114800" cy="1697236"/>
      </dsp:txXfrm>
    </dsp:sp>
    <dsp:sp modelId="{E03181E1-7ACA-A34A-825F-21786006A55E}">
      <dsp:nvSpPr>
        <dsp:cNvPr id="0" name=""/>
        <dsp:cNvSpPr/>
      </dsp:nvSpPr>
      <dsp:spPr>
        <a:xfrm>
          <a:off x="4114800" y="0"/>
          <a:ext cx="4114800" cy="2262981"/>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de-DE" sz="2500" kern="1200" dirty="0"/>
            <a:t>Altersbilder 	</a:t>
          </a:r>
        </a:p>
      </dsp:txBody>
      <dsp:txXfrm>
        <a:off x="4114800" y="0"/>
        <a:ext cx="4114800" cy="1697236"/>
      </dsp:txXfrm>
    </dsp:sp>
    <dsp:sp modelId="{3BFAE8AD-A8B4-5349-A94B-6075DF59CE14}">
      <dsp:nvSpPr>
        <dsp:cNvPr id="0" name=""/>
        <dsp:cNvSpPr/>
      </dsp:nvSpPr>
      <dsp:spPr>
        <a:xfrm rot="10800000">
          <a:off x="0" y="2262981"/>
          <a:ext cx="4114800" cy="2262981"/>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de-DE" sz="2500" kern="1200" dirty="0"/>
            <a:t>Psychisch krank im Alter		</a:t>
          </a:r>
        </a:p>
      </dsp:txBody>
      <dsp:txXfrm rot="10800000">
        <a:off x="0" y="2828726"/>
        <a:ext cx="4114800" cy="1697236"/>
      </dsp:txXfrm>
    </dsp:sp>
    <dsp:sp modelId="{5F4CD536-F217-E345-9877-AE794BB90F8C}">
      <dsp:nvSpPr>
        <dsp:cNvPr id="0" name=""/>
        <dsp:cNvSpPr/>
      </dsp:nvSpPr>
      <dsp:spPr>
        <a:xfrm rot="5400000">
          <a:off x="5040709" y="1337072"/>
          <a:ext cx="2262981" cy="4114800"/>
        </a:xfrm>
        <a:prstGeom prst="round1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de-DE" sz="2500" kern="1200" dirty="0"/>
            <a:t>Krankheitsbilder</a:t>
          </a:r>
        </a:p>
      </dsp:txBody>
      <dsp:txXfrm rot="-5400000">
        <a:off x="4114799" y="2828726"/>
        <a:ext cx="4114800" cy="1697236"/>
      </dsp:txXfrm>
    </dsp:sp>
    <dsp:sp modelId="{8BD4A537-E218-CD43-BC36-4F5DD6FF9084}">
      <dsp:nvSpPr>
        <dsp:cNvPr id="0" name=""/>
        <dsp:cNvSpPr/>
      </dsp:nvSpPr>
      <dsp:spPr>
        <a:xfrm>
          <a:off x="2880359" y="1697236"/>
          <a:ext cx="2468880" cy="1131490"/>
        </a:xfrm>
        <a:prstGeom prst="roundRect">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de-DE" sz="2500" kern="1200" dirty="0"/>
            <a:t>Alterspsychiatrie</a:t>
          </a:r>
        </a:p>
      </dsp:txBody>
      <dsp:txXfrm>
        <a:off x="2935594" y="1752471"/>
        <a:ext cx="2358410" cy="1021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D04C4-C341-0841-974B-26E3C1771A8D}">
      <dsp:nvSpPr>
        <dsp:cNvPr id="0" name=""/>
        <dsp:cNvSpPr/>
      </dsp:nvSpPr>
      <dsp:spPr>
        <a:xfrm>
          <a:off x="494029" y="0"/>
          <a:ext cx="7241540" cy="4525963"/>
        </a:xfrm>
        <a:prstGeom prst="swooshArrow">
          <a:avLst>
            <a:gd name="adj1" fmla="val 25000"/>
            <a:gd name="adj2" fmla="val 25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5EAA10F-ACA3-F248-8270-216BAD51146A}">
      <dsp:nvSpPr>
        <dsp:cNvPr id="0" name=""/>
        <dsp:cNvSpPr/>
      </dsp:nvSpPr>
      <dsp:spPr>
        <a:xfrm>
          <a:off x="1413705" y="3123819"/>
          <a:ext cx="188280" cy="18828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B827BE-7709-CA4A-AF04-7DCFAF055291}">
      <dsp:nvSpPr>
        <dsp:cNvPr id="0" name=""/>
        <dsp:cNvSpPr/>
      </dsp:nvSpPr>
      <dsp:spPr>
        <a:xfrm>
          <a:off x="1507845" y="3217959"/>
          <a:ext cx="1687279" cy="13080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766" tIns="0" rIns="0" bIns="0" numCol="1" spcCol="1270" anchor="t" anchorCtr="0">
          <a:noAutofit/>
        </a:bodyPr>
        <a:lstStyle/>
        <a:p>
          <a:pPr marL="0" lvl="0" indent="0" algn="l" defTabSz="711200">
            <a:lnSpc>
              <a:spcPct val="90000"/>
            </a:lnSpc>
            <a:spcBef>
              <a:spcPct val="0"/>
            </a:spcBef>
            <a:spcAft>
              <a:spcPct val="35000"/>
            </a:spcAft>
            <a:buNone/>
          </a:pPr>
          <a:r>
            <a:rPr lang="de-DE" sz="1600" kern="1200" dirty="0"/>
            <a:t>Angst</a:t>
          </a:r>
        </a:p>
      </dsp:txBody>
      <dsp:txXfrm>
        <a:off x="1507845" y="3217959"/>
        <a:ext cx="1687279" cy="1308003"/>
      </dsp:txXfrm>
    </dsp:sp>
    <dsp:sp modelId="{1C11B0E8-5E50-1847-BA5F-F411520579DB}">
      <dsp:nvSpPr>
        <dsp:cNvPr id="0" name=""/>
        <dsp:cNvSpPr/>
      </dsp:nvSpPr>
      <dsp:spPr>
        <a:xfrm>
          <a:off x="3075638" y="1893662"/>
          <a:ext cx="340352" cy="34035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6391730-85FB-F84A-B8A4-0E748EBF5ECE}">
      <dsp:nvSpPr>
        <dsp:cNvPr id="0" name=""/>
        <dsp:cNvSpPr/>
      </dsp:nvSpPr>
      <dsp:spPr>
        <a:xfrm>
          <a:off x="3245815" y="2063839"/>
          <a:ext cx="1737969" cy="2462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346" tIns="0" rIns="0" bIns="0" numCol="1" spcCol="1270" anchor="t" anchorCtr="0">
          <a:noAutofit/>
        </a:bodyPr>
        <a:lstStyle/>
        <a:p>
          <a:pPr marL="0" lvl="0" indent="0" algn="l" defTabSz="711200">
            <a:lnSpc>
              <a:spcPct val="90000"/>
            </a:lnSpc>
            <a:spcBef>
              <a:spcPct val="0"/>
            </a:spcBef>
            <a:spcAft>
              <a:spcPct val="35000"/>
            </a:spcAft>
            <a:buNone/>
          </a:pPr>
          <a:r>
            <a:rPr lang="de-DE" sz="1600" kern="1200" dirty="0"/>
            <a:t>Kognitive Verschlechterung	</a:t>
          </a:r>
        </a:p>
      </dsp:txBody>
      <dsp:txXfrm>
        <a:off x="3245815" y="2063839"/>
        <a:ext cx="1737969" cy="2462123"/>
      </dsp:txXfrm>
    </dsp:sp>
    <dsp:sp modelId="{6234C680-2314-CB46-87A9-7DFB0194DBE0}">
      <dsp:nvSpPr>
        <dsp:cNvPr id="0" name=""/>
        <dsp:cNvSpPr/>
      </dsp:nvSpPr>
      <dsp:spPr>
        <a:xfrm>
          <a:off x="5074304" y="1145068"/>
          <a:ext cx="470700" cy="470700"/>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D48E78-8687-0D4C-8567-F5C93BF2B337}">
      <dsp:nvSpPr>
        <dsp:cNvPr id="0" name=""/>
        <dsp:cNvSpPr/>
      </dsp:nvSpPr>
      <dsp:spPr>
        <a:xfrm>
          <a:off x="5309654" y="1380418"/>
          <a:ext cx="1737969" cy="314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414" tIns="0" rIns="0" bIns="0" numCol="1" spcCol="1270" anchor="t" anchorCtr="0">
          <a:noAutofit/>
        </a:bodyPr>
        <a:lstStyle/>
        <a:p>
          <a:pPr marL="0" lvl="0" indent="0" algn="l" defTabSz="711200">
            <a:lnSpc>
              <a:spcPct val="90000"/>
            </a:lnSpc>
            <a:spcBef>
              <a:spcPct val="0"/>
            </a:spcBef>
            <a:spcAft>
              <a:spcPct val="35000"/>
            </a:spcAft>
            <a:buNone/>
          </a:pPr>
          <a:r>
            <a:rPr lang="de-DE" sz="1600" kern="1200" dirty="0"/>
            <a:t>Schlechte Angstbewältigung</a:t>
          </a:r>
        </a:p>
      </dsp:txBody>
      <dsp:txXfrm>
        <a:off x="5309654" y="1380418"/>
        <a:ext cx="1737969" cy="31455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A4C5FA-4723-B449-9F51-6D9097E283E4}" type="datetimeFigureOut">
              <a:rPr lang="de-DE" smtClean="0"/>
              <a:t>03.05.2022</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21DAC-509D-2E44-92A9-4B54EE29AD20}" type="slidenum">
              <a:rPr lang="de-DE" smtClean="0"/>
              <a:t>‹Nr.›</a:t>
            </a:fld>
            <a:endParaRPr lang="de-DE"/>
          </a:p>
        </p:txBody>
      </p:sp>
    </p:spTree>
    <p:extLst>
      <p:ext uri="{BB962C8B-B14F-4D97-AF65-F5344CB8AC3E}">
        <p14:creationId xmlns:p14="http://schemas.microsoft.com/office/powerpoint/2010/main" val="3271641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F193D32-36E3-CA03-9A94-A83A312952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6A86AA3-CAB5-8043-BEBE-C0D71E1BCCB6}" type="slidenum">
              <a:rPr lang="de-DE" altLang="de-DE"/>
              <a:pPr/>
              <a:t>18</a:t>
            </a:fld>
            <a:endParaRPr lang="de-DE" altLang="de-DE"/>
          </a:p>
        </p:txBody>
      </p:sp>
      <p:sp>
        <p:nvSpPr>
          <p:cNvPr id="12291" name="Rectangle 1026">
            <a:extLst>
              <a:ext uri="{FF2B5EF4-FFF2-40B4-BE49-F238E27FC236}">
                <a16:creationId xmlns:a16="http://schemas.microsoft.com/office/drawing/2014/main" id="{80E816C4-0A65-64EB-0328-CF4A2A2DE37B}"/>
              </a:ext>
            </a:extLst>
          </p:cNvPr>
          <p:cNvSpPr>
            <a:spLocks noGrp="1" noRot="1" noChangeAspect="1" noChangeArrowheads="1" noTextEdit="1"/>
          </p:cNvSpPr>
          <p:nvPr>
            <p:ph type="sldImg"/>
          </p:nvPr>
        </p:nvSpPr>
        <p:spPr bwMode="auto">
          <a:xfrm>
            <a:off x="1155700" y="668338"/>
            <a:ext cx="4549775" cy="3413125"/>
          </a:xfrm>
          <a:solidFill>
            <a:srgbClr val="FFFFFF"/>
          </a:solidFill>
          <a:ln>
            <a:solidFill>
              <a:srgbClr val="000000"/>
            </a:solidFill>
            <a:miter lim="800000"/>
            <a:headEnd/>
            <a:tailEnd/>
          </a:ln>
        </p:spPr>
      </p:sp>
      <p:sp>
        <p:nvSpPr>
          <p:cNvPr id="12292" name="Rectangle 1027">
            <a:extLst>
              <a:ext uri="{FF2B5EF4-FFF2-40B4-BE49-F238E27FC236}">
                <a16:creationId xmlns:a16="http://schemas.microsoft.com/office/drawing/2014/main" id="{52C4FE6A-136A-D9EA-A258-32AD25975CC9}"/>
              </a:ext>
            </a:extLst>
          </p:cNvPr>
          <p:cNvSpPr>
            <a:spLocks noGrp="1" noChangeArrowheads="1"/>
          </p:cNvSpPr>
          <p:nvPr>
            <p:ph type="body" idx="1"/>
          </p:nvPr>
        </p:nvSpPr>
        <p:spPr bwMode="auto">
          <a:xfrm>
            <a:off x="914400" y="4379913"/>
            <a:ext cx="5033963" cy="4338637"/>
          </a:xfrm>
          <a:solidFill>
            <a:srgbClr val="FFFFFF"/>
          </a:solidFill>
          <a:ln>
            <a:solidFill>
              <a:srgbClr val="000000"/>
            </a:solidFill>
            <a:miter lim="800000"/>
            <a:headEnd/>
            <a:tailEnd/>
          </a:ln>
        </p:spPr>
        <p:txBody>
          <a:bodyPr/>
          <a:lstStyle/>
          <a:p>
            <a:pPr eaLnBrk="1" hangingPunct="1">
              <a:spcBef>
                <a:spcPct val="0"/>
              </a:spcBef>
            </a:pPr>
            <a:r>
              <a:rPr lang="de-DE" altLang="de-DE" b="1">
                <a:latin typeface="Times New Roman" panose="02020603050405020304" pitchFamily="18" charset="0"/>
              </a:rPr>
              <a:t>Die oben stehende Abbildung befindet sich im: Folienpool &amp; Handout</a:t>
            </a:r>
          </a:p>
          <a:p>
            <a:pPr eaLnBrk="1" hangingPunct="1">
              <a:spcBef>
                <a:spcPct val="0"/>
              </a:spcBef>
            </a:pPr>
            <a:r>
              <a:rPr lang="de-DE" altLang="de-DE">
                <a:latin typeface="Times New Roman" panose="02020603050405020304" pitchFamily="18" charset="0"/>
              </a:rPr>
              <a:t>Epidemiologische Studien aus den Industrieländern errechnen auf der Basis von Befragungen vieler Tausend Menschen die Prävalenzen für psychische Störungen. Je nachdem, wie eng oder weit man den Depressionsbegriff fasst, sind in den Industrieländern 2 bis 7 % (Punktprävalenz) betroffen. Depression gibt es jedoch auch in allen anderen Ländern und Kulturen, wobei hier keine verlässlichen epidemiologischen Daten vorliegen.</a:t>
            </a:r>
          </a:p>
          <a:p>
            <a:pPr eaLnBrk="1" hangingPunct="1">
              <a:spcBef>
                <a:spcPct val="0"/>
              </a:spcBef>
            </a:pPr>
            <a:r>
              <a:rPr lang="de-DE" altLang="de-DE">
                <a:latin typeface="Times New Roman" panose="02020603050405020304" pitchFamily="18" charset="0"/>
              </a:rPr>
              <a:t>Depressionen gehören neben dementiellen Erkrankungen zu den häufigsten psychischen Störungen im höheren Lebensalter. </a:t>
            </a:r>
            <a:r>
              <a:rPr lang="de-DE" altLang="de-DE">
                <a:latin typeface="Times New Roman" panose="02020603050405020304" pitchFamily="18" charset="0"/>
                <a:cs typeface="Times New Roman" panose="02020603050405020304" pitchFamily="18" charset="0"/>
              </a:rPr>
              <a:t>Ein ausgeprägtes depressives Syndrom nach ICD-10 Kriterien entwickeln bis zu 10% der über 65jährigen (Linden et al., 1998). Leichtere – „subdiagnostische“ – Ausprägungsformen der Depression sind Studien (Berliner Altersstudie) zufolge ca. zweieinhalb mal häufiger als die spezifisch diagnostizierten Depressionen (Linden et al., 1998).</a:t>
            </a:r>
          </a:p>
          <a:p>
            <a:pPr eaLnBrk="1" hangingPunct="1">
              <a:spcBef>
                <a:spcPct val="0"/>
              </a:spcBef>
            </a:pPr>
            <a:r>
              <a:rPr lang="de-DE" altLang="de-DE">
                <a:latin typeface="Times New Roman" panose="02020603050405020304" pitchFamily="18" charset="0"/>
                <a:cs typeface="Times New Roman" panose="02020603050405020304" pitchFamily="18" charset="0"/>
              </a:rPr>
              <a:t>Bei Patienten mit körperlichen Krankheiten und Behinderungen ist die Häufigkeit von Depressionen erhöht. Aus diesem Grunde ist es nicht verwunderlich, dass die Prävalenz depressiver Episoden bei den Bewohnern von Pflegeheimen deutlich über der von gleichaltrigen Personen liegt, die außerhalb von Institutionen leben. </a:t>
            </a:r>
          </a:p>
          <a:p>
            <a:pPr eaLnBrk="1" hangingPunct="1">
              <a:spcBef>
                <a:spcPct val="0"/>
              </a:spcBef>
            </a:pPr>
            <a:endParaRPr lang="de-DE" altLang="de-DE">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a:t>Master-Untertitelformat bearbeiten</a:t>
            </a:r>
            <a:endParaRPr lang="de-DE"/>
          </a:p>
        </p:txBody>
      </p:sp>
      <p:sp>
        <p:nvSpPr>
          <p:cNvPr id="4" name="Datumsplatzhalter 3">
            <a:extLst>
              <a:ext uri="{FF2B5EF4-FFF2-40B4-BE49-F238E27FC236}">
                <a16:creationId xmlns:a16="http://schemas.microsoft.com/office/drawing/2014/main" id="{DDB63473-D17C-7E5D-E63B-4BEDBFACD3B1}"/>
              </a:ext>
            </a:extLst>
          </p:cNvPr>
          <p:cNvSpPr>
            <a:spLocks noGrp="1"/>
          </p:cNvSpPr>
          <p:nvPr>
            <p:ph type="dt" sz="half" idx="10"/>
          </p:nvPr>
        </p:nvSpPr>
        <p:spPr/>
        <p:txBody>
          <a:bodyPr/>
          <a:lstStyle>
            <a:lvl1pPr>
              <a:defRPr/>
            </a:lvl1pPr>
          </a:lstStyle>
          <a:p>
            <a:fld id="{AFB6CB68-CEF3-5240-AF86-9B904FE0821B}" type="datetime1">
              <a:rPr lang="de-DE" altLang="de-DE"/>
              <a:pPr/>
              <a:t>03.05.2022</a:t>
            </a:fld>
            <a:endParaRPr lang="de-DE" altLang="de-DE"/>
          </a:p>
        </p:txBody>
      </p:sp>
      <p:sp>
        <p:nvSpPr>
          <p:cNvPr id="5" name="Fußzeilenplatzhalter 4">
            <a:extLst>
              <a:ext uri="{FF2B5EF4-FFF2-40B4-BE49-F238E27FC236}">
                <a16:creationId xmlns:a16="http://schemas.microsoft.com/office/drawing/2014/main" id="{511D5F6F-2171-AB81-3445-711825F55DC3}"/>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E21CB4BD-4AA3-F483-18FA-D125E62B30BB}"/>
              </a:ext>
            </a:extLst>
          </p:cNvPr>
          <p:cNvSpPr>
            <a:spLocks noGrp="1"/>
          </p:cNvSpPr>
          <p:nvPr>
            <p:ph type="sldNum" sz="quarter" idx="12"/>
          </p:nvPr>
        </p:nvSpPr>
        <p:spPr/>
        <p:txBody>
          <a:bodyPr/>
          <a:lstStyle>
            <a:lvl1pPr>
              <a:defRPr/>
            </a:lvl1pPr>
          </a:lstStyle>
          <a:p>
            <a:fld id="{5DE06761-DA0D-3A4E-9E4F-63E51BE04308}" type="slidenum">
              <a:rPr lang="de-DE" altLang="de-DE"/>
              <a:pPr/>
              <a:t>‹Nr.›</a:t>
            </a:fld>
            <a:endParaRPr lang="de-DE" altLang="de-DE"/>
          </a:p>
        </p:txBody>
      </p:sp>
    </p:spTree>
    <p:extLst>
      <p:ext uri="{BB962C8B-B14F-4D97-AF65-F5344CB8AC3E}">
        <p14:creationId xmlns:p14="http://schemas.microsoft.com/office/powerpoint/2010/main" val="9596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a:extLst>
              <a:ext uri="{FF2B5EF4-FFF2-40B4-BE49-F238E27FC236}">
                <a16:creationId xmlns:a16="http://schemas.microsoft.com/office/drawing/2014/main" id="{9D597911-FB85-733D-B9F4-7B25E3214D47}"/>
              </a:ext>
            </a:extLst>
          </p:cNvPr>
          <p:cNvSpPr>
            <a:spLocks noGrp="1"/>
          </p:cNvSpPr>
          <p:nvPr>
            <p:ph type="dt" sz="half" idx="10"/>
          </p:nvPr>
        </p:nvSpPr>
        <p:spPr/>
        <p:txBody>
          <a:bodyPr/>
          <a:lstStyle>
            <a:lvl1pPr>
              <a:defRPr/>
            </a:lvl1pPr>
          </a:lstStyle>
          <a:p>
            <a:fld id="{E5AF3E63-337A-E24B-96EB-3057EC9CE59B}" type="datetime1">
              <a:rPr lang="de-DE" altLang="de-DE"/>
              <a:pPr/>
              <a:t>03.05.2022</a:t>
            </a:fld>
            <a:endParaRPr lang="de-DE" altLang="de-DE"/>
          </a:p>
        </p:txBody>
      </p:sp>
      <p:sp>
        <p:nvSpPr>
          <p:cNvPr id="5" name="Fußzeilenplatzhalter 4">
            <a:extLst>
              <a:ext uri="{FF2B5EF4-FFF2-40B4-BE49-F238E27FC236}">
                <a16:creationId xmlns:a16="http://schemas.microsoft.com/office/drawing/2014/main" id="{8AC37D06-1240-58BE-D46C-8E6B94333A71}"/>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779025F7-5310-CA65-7034-1FF91FFB6B62}"/>
              </a:ext>
            </a:extLst>
          </p:cNvPr>
          <p:cNvSpPr>
            <a:spLocks noGrp="1"/>
          </p:cNvSpPr>
          <p:nvPr>
            <p:ph type="sldNum" sz="quarter" idx="12"/>
          </p:nvPr>
        </p:nvSpPr>
        <p:spPr/>
        <p:txBody>
          <a:bodyPr/>
          <a:lstStyle>
            <a:lvl1pPr>
              <a:defRPr/>
            </a:lvl1pPr>
          </a:lstStyle>
          <a:p>
            <a:fld id="{59F59BE1-6CD0-9140-B52B-AC543985ED66}" type="slidenum">
              <a:rPr lang="de-DE" altLang="de-DE"/>
              <a:pPr/>
              <a:t>‹Nr.›</a:t>
            </a:fld>
            <a:endParaRPr lang="de-DE" altLang="de-DE"/>
          </a:p>
        </p:txBody>
      </p:sp>
    </p:spTree>
    <p:extLst>
      <p:ext uri="{BB962C8B-B14F-4D97-AF65-F5344CB8AC3E}">
        <p14:creationId xmlns:p14="http://schemas.microsoft.com/office/powerpoint/2010/main" val="315574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a:extLst>
              <a:ext uri="{FF2B5EF4-FFF2-40B4-BE49-F238E27FC236}">
                <a16:creationId xmlns:a16="http://schemas.microsoft.com/office/drawing/2014/main" id="{69E099E8-666A-0F92-F0CA-4ED52C84EA35}"/>
              </a:ext>
            </a:extLst>
          </p:cNvPr>
          <p:cNvSpPr>
            <a:spLocks noGrp="1"/>
          </p:cNvSpPr>
          <p:nvPr>
            <p:ph type="dt" sz="half" idx="10"/>
          </p:nvPr>
        </p:nvSpPr>
        <p:spPr/>
        <p:txBody>
          <a:bodyPr/>
          <a:lstStyle>
            <a:lvl1pPr>
              <a:defRPr/>
            </a:lvl1pPr>
          </a:lstStyle>
          <a:p>
            <a:fld id="{42DA004E-7E7A-6744-A83D-24A20EBE52F5}" type="datetime1">
              <a:rPr lang="de-DE" altLang="de-DE"/>
              <a:pPr/>
              <a:t>03.05.2022</a:t>
            </a:fld>
            <a:endParaRPr lang="de-DE" altLang="de-DE"/>
          </a:p>
        </p:txBody>
      </p:sp>
      <p:sp>
        <p:nvSpPr>
          <p:cNvPr id="5" name="Fußzeilenplatzhalter 4">
            <a:extLst>
              <a:ext uri="{FF2B5EF4-FFF2-40B4-BE49-F238E27FC236}">
                <a16:creationId xmlns:a16="http://schemas.microsoft.com/office/drawing/2014/main" id="{C7C4F10A-26C8-9E5F-4468-692DE69D2B67}"/>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14C94998-5D8F-45F1-23B2-F80F0E2D2A44}"/>
              </a:ext>
            </a:extLst>
          </p:cNvPr>
          <p:cNvSpPr>
            <a:spLocks noGrp="1"/>
          </p:cNvSpPr>
          <p:nvPr>
            <p:ph type="sldNum" sz="quarter" idx="12"/>
          </p:nvPr>
        </p:nvSpPr>
        <p:spPr/>
        <p:txBody>
          <a:bodyPr/>
          <a:lstStyle>
            <a:lvl1pPr>
              <a:defRPr/>
            </a:lvl1pPr>
          </a:lstStyle>
          <a:p>
            <a:fld id="{F032A07D-6577-8142-A29F-46DD0CDFAE1E}" type="slidenum">
              <a:rPr lang="de-DE" altLang="de-DE"/>
              <a:pPr/>
              <a:t>‹Nr.›</a:t>
            </a:fld>
            <a:endParaRPr lang="de-DE" altLang="de-DE"/>
          </a:p>
        </p:txBody>
      </p:sp>
    </p:spTree>
    <p:extLst>
      <p:ext uri="{BB962C8B-B14F-4D97-AF65-F5344CB8AC3E}">
        <p14:creationId xmlns:p14="http://schemas.microsoft.com/office/powerpoint/2010/main" val="1676371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4613"/>
            <a:ext cx="8229600" cy="774700"/>
          </a:xfrm>
        </p:spPr>
        <p:txBody>
          <a:bodyPr/>
          <a:lstStyle/>
          <a:p>
            <a:r>
              <a:rPr lang="de-CH"/>
              <a:t>Mastertitelformat bearbeiten</a:t>
            </a:r>
            <a:endParaRPr lang="de-DE"/>
          </a:p>
        </p:txBody>
      </p:sp>
      <p:sp>
        <p:nvSpPr>
          <p:cNvPr id="3" name="Textplatzhalter 2"/>
          <p:cNvSpPr>
            <a:spLocks noGrp="1"/>
          </p:cNvSpPr>
          <p:nvPr>
            <p:ph type="body" sz="half" idx="1"/>
          </p:nvPr>
        </p:nvSpPr>
        <p:spPr>
          <a:xfrm>
            <a:off x="457200" y="1600200"/>
            <a:ext cx="4038600" cy="1166813"/>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1600200"/>
            <a:ext cx="4038600" cy="1166813"/>
          </a:xfrm>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Rectangle 3">
            <a:extLst>
              <a:ext uri="{FF2B5EF4-FFF2-40B4-BE49-F238E27FC236}">
                <a16:creationId xmlns:a16="http://schemas.microsoft.com/office/drawing/2014/main" id="{218D119F-5715-1D17-217C-3D8F939EC2F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CACAC8FA-1EC0-7364-1B5B-E7C97D5F75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9EABB44-71D7-8FAE-8B03-1DABF9AE4F7E}"/>
              </a:ext>
            </a:extLst>
          </p:cNvPr>
          <p:cNvSpPr>
            <a:spLocks noGrp="1" noChangeArrowheads="1"/>
          </p:cNvSpPr>
          <p:nvPr>
            <p:ph type="sldNum" sz="quarter" idx="12"/>
          </p:nvPr>
        </p:nvSpPr>
        <p:spPr>
          <a:ln/>
        </p:spPr>
        <p:txBody>
          <a:bodyPr/>
          <a:lstStyle>
            <a:lvl1pPr>
              <a:defRPr/>
            </a:lvl1pPr>
          </a:lstStyle>
          <a:p>
            <a:fld id="{E40943C9-EB5F-FC4D-8A9D-08E561562426}" type="slidenum">
              <a:rPr lang="en-US" altLang="de-DE"/>
              <a:pPr/>
              <a:t>‹Nr.›</a:t>
            </a:fld>
            <a:endParaRPr lang="en-US" altLang="de-DE"/>
          </a:p>
        </p:txBody>
      </p:sp>
    </p:spTree>
    <p:extLst>
      <p:ext uri="{BB962C8B-B14F-4D97-AF65-F5344CB8AC3E}">
        <p14:creationId xmlns:p14="http://schemas.microsoft.com/office/powerpoint/2010/main" val="3526429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 Mitte">
    <p:spTree>
      <p:nvGrpSpPr>
        <p:cNvPr id="1" name=""/>
        <p:cNvGrpSpPr/>
        <p:nvPr/>
      </p:nvGrpSpPr>
      <p:grpSpPr>
        <a:xfrm>
          <a:off x="0" y="0"/>
          <a:ext cx="0" cy="0"/>
          <a:chOff x="0" y="0"/>
          <a:chExt cx="0" cy="0"/>
        </a:xfrm>
      </p:grpSpPr>
      <p:sp>
        <p:nvSpPr>
          <p:cNvPr id="61" name="Titeltext"/>
          <p:cNvSpPr txBox="1">
            <a:spLocks noGrp="1"/>
          </p:cNvSpPr>
          <p:nvPr>
            <p:ph type="title"/>
          </p:nvPr>
        </p:nvSpPr>
        <p:spPr>
          <a:xfrm>
            <a:off x="892969" y="2089547"/>
            <a:ext cx="7358063" cy="2678906"/>
          </a:xfrm>
          <a:prstGeom prst="rect">
            <a:avLst/>
          </a:prstGeom>
        </p:spPr>
        <p:txBody>
          <a:bodyPr/>
          <a:lstStyle/>
          <a:p>
            <a:r>
              <a:t>Titeltext</a:t>
            </a:r>
          </a:p>
        </p:txBody>
      </p:sp>
      <p:sp>
        <p:nvSpPr>
          <p:cNvPr id="6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92304115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idx="1"/>
          </p:nvPr>
        </p:nvSpPr>
        <p:spPr/>
        <p:txBody>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Datumsplatzhalter 3">
            <a:extLst>
              <a:ext uri="{FF2B5EF4-FFF2-40B4-BE49-F238E27FC236}">
                <a16:creationId xmlns:a16="http://schemas.microsoft.com/office/drawing/2014/main" id="{3CF71A27-D5DE-1AC6-414B-F83518048EB7}"/>
              </a:ext>
            </a:extLst>
          </p:cNvPr>
          <p:cNvSpPr>
            <a:spLocks noGrp="1"/>
          </p:cNvSpPr>
          <p:nvPr>
            <p:ph type="dt" sz="half" idx="10"/>
          </p:nvPr>
        </p:nvSpPr>
        <p:spPr/>
        <p:txBody>
          <a:bodyPr/>
          <a:lstStyle>
            <a:lvl1pPr>
              <a:defRPr/>
            </a:lvl1pPr>
          </a:lstStyle>
          <a:p>
            <a:fld id="{39309ABC-0D6B-684D-819D-D08C028E9A6E}" type="datetime1">
              <a:rPr lang="de-DE" altLang="de-DE"/>
              <a:pPr/>
              <a:t>03.05.2022</a:t>
            </a:fld>
            <a:endParaRPr lang="de-DE" altLang="de-DE"/>
          </a:p>
        </p:txBody>
      </p:sp>
      <p:sp>
        <p:nvSpPr>
          <p:cNvPr id="5" name="Fußzeilenplatzhalter 4">
            <a:extLst>
              <a:ext uri="{FF2B5EF4-FFF2-40B4-BE49-F238E27FC236}">
                <a16:creationId xmlns:a16="http://schemas.microsoft.com/office/drawing/2014/main" id="{396EA2D5-D294-A0C9-0CC0-F9358D1AA825}"/>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5FEE2D86-2555-6C1B-EA5C-917F5BD33DDA}"/>
              </a:ext>
            </a:extLst>
          </p:cNvPr>
          <p:cNvSpPr>
            <a:spLocks noGrp="1"/>
          </p:cNvSpPr>
          <p:nvPr>
            <p:ph type="sldNum" sz="quarter" idx="12"/>
          </p:nvPr>
        </p:nvSpPr>
        <p:spPr/>
        <p:txBody>
          <a:bodyPr/>
          <a:lstStyle>
            <a:lvl1pPr>
              <a:defRPr/>
            </a:lvl1pPr>
          </a:lstStyle>
          <a:p>
            <a:fld id="{3ABABEA2-B161-9A44-8E15-F9CE37E203A5}" type="slidenum">
              <a:rPr lang="de-DE" altLang="de-DE"/>
              <a:pPr/>
              <a:t>‹Nr.›</a:t>
            </a:fld>
            <a:endParaRPr lang="de-DE" altLang="de-DE"/>
          </a:p>
        </p:txBody>
      </p:sp>
    </p:spTree>
    <p:extLst>
      <p:ext uri="{BB962C8B-B14F-4D97-AF65-F5344CB8AC3E}">
        <p14:creationId xmlns:p14="http://schemas.microsoft.com/office/powerpoint/2010/main" val="347338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a:t>Mastertextformat bearbeiten</a:t>
            </a:r>
          </a:p>
        </p:txBody>
      </p:sp>
      <p:sp>
        <p:nvSpPr>
          <p:cNvPr id="4" name="Datumsplatzhalter 3">
            <a:extLst>
              <a:ext uri="{FF2B5EF4-FFF2-40B4-BE49-F238E27FC236}">
                <a16:creationId xmlns:a16="http://schemas.microsoft.com/office/drawing/2014/main" id="{44303B1E-3F8A-C976-86A5-B22C27FB5B8E}"/>
              </a:ext>
            </a:extLst>
          </p:cNvPr>
          <p:cNvSpPr>
            <a:spLocks noGrp="1"/>
          </p:cNvSpPr>
          <p:nvPr>
            <p:ph type="dt" sz="half" idx="10"/>
          </p:nvPr>
        </p:nvSpPr>
        <p:spPr/>
        <p:txBody>
          <a:bodyPr/>
          <a:lstStyle>
            <a:lvl1pPr>
              <a:defRPr/>
            </a:lvl1pPr>
          </a:lstStyle>
          <a:p>
            <a:fld id="{0B41CF21-2BEB-954D-8D40-2A973B7E532C}" type="datetime1">
              <a:rPr lang="de-DE" altLang="de-DE"/>
              <a:pPr/>
              <a:t>03.05.2022</a:t>
            </a:fld>
            <a:endParaRPr lang="de-DE" altLang="de-DE"/>
          </a:p>
        </p:txBody>
      </p:sp>
      <p:sp>
        <p:nvSpPr>
          <p:cNvPr id="5" name="Fußzeilenplatzhalter 4">
            <a:extLst>
              <a:ext uri="{FF2B5EF4-FFF2-40B4-BE49-F238E27FC236}">
                <a16:creationId xmlns:a16="http://schemas.microsoft.com/office/drawing/2014/main" id="{79AD4645-BC1E-E49E-706E-9B36D98A1AE8}"/>
              </a:ext>
            </a:extLst>
          </p:cNvPr>
          <p:cNvSpPr>
            <a:spLocks noGrp="1"/>
          </p:cNvSpPr>
          <p:nvPr>
            <p:ph type="ftr" sz="quarter" idx="11"/>
          </p:nvPr>
        </p:nvSpPr>
        <p:spPr/>
        <p:txBody>
          <a:bodyPr/>
          <a:lstStyle>
            <a:lvl1pPr>
              <a:defRPr/>
            </a:lvl1pPr>
          </a:lstStyle>
          <a:p>
            <a:endParaRPr lang="de-DE" altLang="de-DE"/>
          </a:p>
        </p:txBody>
      </p:sp>
      <p:sp>
        <p:nvSpPr>
          <p:cNvPr id="6" name="Foliennummernplatzhalter 5">
            <a:extLst>
              <a:ext uri="{FF2B5EF4-FFF2-40B4-BE49-F238E27FC236}">
                <a16:creationId xmlns:a16="http://schemas.microsoft.com/office/drawing/2014/main" id="{ED87C71B-8FE8-2EE4-C19F-2293395D6407}"/>
              </a:ext>
            </a:extLst>
          </p:cNvPr>
          <p:cNvSpPr>
            <a:spLocks noGrp="1"/>
          </p:cNvSpPr>
          <p:nvPr>
            <p:ph type="sldNum" sz="quarter" idx="12"/>
          </p:nvPr>
        </p:nvSpPr>
        <p:spPr/>
        <p:txBody>
          <a:bodyPr/>
          <a:lstStyle>
            <a:lvl1pPr>
              <a:defRPr/>
            </a:lvl1pPr>
          </a:lstStyle>
          <a:p>
            <a:fld id="{E7CEAFE1-150A-7F45-AF36-9B1632C177B0}" type="slidenum">
              <a:rPr lang="de-DE" altLang="de-DE"/>
              <a:pPr/>
              <a:t>‹Nr.›</a:t>
            </a:fld>
            <a:endParaRPr lang="de-DE" altLang="de-DE"/>
          </a:p>
        </p:txBody>
      </p:sp>
    </p:spTree>
    <p:extLst>
      <p:ext uri="{BB962C8B-B14F-4D97-AF65-F5344CB8AC3E}">
        <p14:creationId xmlns:p14="http://schemas.microsoft.com/office/powerpoint/2010/main" val="2966225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Datumsplatzhalter 3">
            <a:extLst>
              <a:ext uri="{FF2B5EF4-FFF2-40B4-BE49-F238E27FC236}">
                <a16:creationId xmlns:a16="http://schemas.microsoft.com/office/drawing/2014/main" id="{7F329676-50B7-1C54-30CB-C4449C8CE465}"/>
              </a:ext>
            </a:extLst>
          </p:cNvPr>
          <p:cNvSpPr>
            <a:spLocks noGrp="1"/>
          </p:cNvSpPr>
          <p:nvPr>
            <p:ph type="dt" sz="half" idx="10"/>
          </p:nvPr>
        </p:nvSpPr>
        <p:spPr/>
        <p:txBody>
          <a:bodyPr/>
          <a:lstStyle>
            <a:lvl1pPr>
              <a:defRPr/>
            </a:lvl1pPr>
          </a:lstStyle>
          <a:p>
            <a:fld id="{4F9B9A85-63FF-804B-9716-F4CAC6C32FC4}" type="datetime1">
              <a:rPr lang="de-DE" altLang="de-DE"/>
              <a:pPr/>
              <a:t>03.05.2022</a:t>
            </a:fld>
            <a:endParaRPr lang="de-DE" altLang="de-DE"/>
          </a:p>
        </p:txBody>
      </p:sp>
      <p:sp>
        <p:nvSpPr>
          <p:cNvPr id="6" name="Fußzeilenplatzhalter 4">
            <a:extLst>
              <a:ext uri="{FF2B5EF4-FFF2-40B4-BE49-F238E27FC236}">
                <a16:creationId xmlns:a16="http://schemas.microsoft.com/office/drawing/2014/main" id="{124B31BC-2F52-85CA-9D68-D7C153783BC9}"/>
              </a:ext>
            </a:extLst>
          </p:cNvPr>
          <p:cNvSpPr>
            <a:spLocks noGrp="1"/>
          </p:cNvSpPr>
          <p:nvPr>
            <p:ph type="ftr" sz="quarter" idx="11"/>
          </p:nvPr>
        </p:nvSpPr>
        <p:spPr/>
        <p:txBody>
          <a:bodyPr/>
          <a:lstStyle>
            <a:lvl1pPr>
              <a:defRPr/>
            </a:lvl1pPr>
          </a:lstStyle>
          <a:p>
            <a:endParaRPr lang="de-DE" altLang="de-DE"/>
          </a:p>
        </p:txBody>
      </p:sp>
      <p:sp>
        <p:nvSpPr>
          <p:cNvPr id="7" name="Foliennummernplatzhalter 5">
            <a:extLst>
              <a:ext uri="{FF2B5EF4-FFF2-40B4-BE49-F238E27FC236}">
                <a16:creationId xmlns:a16="http://schemas.microsoft.com/office/drawing/2014/main" id="{1EAD277E-B8B0-F0D7-6D4A-2D5BB86DC884}"/>
              </a:ext>
            </a:extLst>
          </p:cNvPr>
          <p:cNvSpPr>
            <a:spLocks noGrp="1"/>
          </p:cNvSpPr>
          <p:nvPr>
            <p:ph type="sldNum" sz="quarter" idx="12"/>
          </p:nvPr>
        </p:nvSpPr>
        <p:spPr/>
        <p:txBody>
          <a:bodyPr/>
          <a:lstStyle>
            <a:lvl1pPr>
              <a:defRPr/>
            </a:lvl1pPr>
          </a:lstStyle>
          <a:p>
            <a:fld id="{D458B6F9-7EC8-4643-890B-76576B566486}" type="slidenum">
              <a:rPr lang="de-DE" altLang="de-DE"/>
              <a:pPr/>
              <a:t>‹Nr.›</a:t>
            </a:fld>
            <a:endParaRPr lang="de-DE" altLang="de-DE"/>
          </a:p>
        </p:txBody>
      </p:sp>
    </p:spTree>
    <p:extLst>
      <p:ext uri="{BB962C8B-B14F-4D97-AF65-F5344CB8AC3E}">
        <p14:creationId xmlns:p14="http://schemas.microsoft.com/office/powerpoint/2010/main" val="18801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7" name="Datumsplatzhalter 3">
            <a:extLst>
              <a:ext uri="{FF2B5EF4-FFF2-40B4-BE49-F238E27FC236}">
                <a16:creationId xmlns:a16="http://schemas.microsoft.com/office/drawing/2014/main" id="{34247390-C4A8-6CE3-BB4D-6568D07A03A5}"/>
              </a:ext>
            </a:extLst>
          </p:cNvPr>
          <p:cNvSpPr>
            <a:spLocks noGrp="1"/>
          </p:cNvSpPr>
          <p:nvPr>
            <p:ph type="dt" sz="half" idx="10"/>
          </p:nvPr>
        </p:nvSpPr>
        <p:spPr/>
        <p:txBody>
          <a:bodyPr/>
          <a:lstStyle>
            <a:lvl1pPr>
              <a:defRPr/>
            </a:lvl1pPr>
          </a:lstStyle>
          <a:p>
            <a:fld id="{342C0551-6953-C949-8D88-277DDA20615C}" type="datetime1">
              <a:rPr lang="de-DE" altLang="de-DE"/>
              <a:pPr/>
              <a:t>03.05.2022</a:t>
            </a:fld>
            <a:endParaRPr lang="de-DE" altLang="de-DE"/>
          </a:p>
        </p:txBody>
      </p:sp>
      <p:sp>
        <p:nvSpPr>
          <p:cNvPr id="8" name="Fußzeilenplatzhalter 4">
            <a:extLst>
              <a:ext uri="{FF2B5EF4-FFF2-40B4-BE49-F238E27FC236}">
                <a16:creationId xmlns:a16="http://schemas.microsoft.com/office/drawing/2014/main" id="{611FF166-2F8A-9954-ABD1-52F924241DF1}"/>
              </a:ext>
            </a:extLst>
          </p:cNvPr>
          <p:cNvSpPr>
            <a:spLocks noGrp="1"/>
          </p:cNvSpPr>
          <p:nvPr>
            <p:ph type="ftr" sz="quarter" idx="11"/>
          </p:nvPr>
        </p:nvSpPr>
        <p:spPr/>
        <p:txBody>
          <a:bodyPr/>
          <a:lstStyle>
            <a:lvl1pPr>
              <a:defRPr/>
            </a:lvl1pPr>
          </a:lstStyle>
          <a:p>
            <a:endParaRPr lang="de-DE" altLang="de-DE"/>
          </a:p>
        </p:txBody>
      </p:sp>
      <p:sp>
        <p:nvSpPr>
          <p:cNvPr id="9" name="Foliennummernplatzhalter 5">
            <a:extLst>
              <a:ext uri="{FF2B5EF4-FFF2-40B4-BE49-F238E27FC236}">
                <a16:creationId xmlns:a16="http://schemas.microsoft.com/office/drawing/2014/main" id="{E4A25B3A-9F9A-1DDA-101D-D01620F69231}"/>
              </a:ext>
            </a:extLst>
          </p:cNvPr>
          <p:cNvSpPr>
            <a:spLocks noGrp="1"/>
          </p:cNvSpPr>
          <p:nvPr>
            <p:ph type="sldNum" sz="quarter" idx="12"/>
          </p:nvPr>
        </p:nvSpPr>
        <p:spPr/>
        <p:txBody>
          <a:bodyPr/>
          <a:lstStyle>
            <a:lvl1pPr>
              <a:defRPr/>
            </a:lvl1pPr>
          </a:lstStyle>
          <a:p>
            <a:fld id="{5924B3DA-3057-F841-A5E5-C2FF5277A80B}" type="slidenum">
              <a:rPr lang="de-DE" altLang="de-DE"/>
              <a:pPr/>
              <a:t>‹Nr.›</a:t>
            </a:fld>
            <a:endParaRPr lang="de-DE" altLang="de-DE"/>
          </a:p>
        </p:txBody>
      </p:sp>
    </p:spTree>
    <p:extLst>
      <p:ext uri="{BB962C8B-B14F-4D97-AF65-F5344CB8AC3E}">
        <p14:creationId xmlns:p14="http://schemas.microsoft.com/office/powerpoint/2010/main" val="301798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a:t>Mastertitelformat bearbeiten</a:t>
            </a:r>
            <a:endParaRPr lang="de-DE"/>
          </a:p>
        </p:txBody>
      </p:sp>
      <p:sp>
        <p:nvSpPr>
          <p:cNvPr id="3" name="Datumsplatzhalter 3">
            <a:extLst>
              <a:ext uri="{FF2B5EF4-FFF2-40B4-BE49-F238E27FC236}">
                <a16:creationId xmlns:a16="http://schemas.microsoft.com/office/drawing/2014/main" id="{55783A48-F9C2-0894-2E2A-6DD70701F8BF}"/>
              </a:ext>
            </a:extLst>
          </p:cNvPr>
          <p:cNvSpPr>
            <a:spLocks noGrp="1"/>
          </p:cNvSpPr>
          <p:nvPr>
            <p:ph type="dt" sz="half" idx="10"/>
          </p:nvPr>
        </p:nvSpPr>
        <p:spPr/>
        <p:txBody>
          <a:bodyPr/>
          <a:lstStyle>
            <a:lvl1pPr>
              <a:defRPr/>
            </a:lvl1pPr>
          </a:lstStyle>
          <a:p>
            <a:fld id="{1C20C4EB-7BBA-1849-9F18-B306D038C426}" type="datetime1">
              <a:rPr lang="de-DE" altLang="de-DE"/>
              <a:pPr/>
              <a:t>03.05.2022</a:t>
            </a:fld>
            <a:endParaRPr lang="de-DE" altLang="de-DE"/>
          </a:p>
        </p:txBody>
      </p:sp>
      <p:sp>
        <p:nvSpPr>
          <p:cNvPr id="4" name="Fußzeilenplatzhalter 4">
            <a:extLst>
              <a:ext uri="{FF2B5EF4-FFF2-40B4-BE49-F238E27FC236}">
                <a16:creationId xmlns:a16="http://schemas.microsoft.com/office/drawing/2014/main" id="{BF7E54E0-F13F-9C00-CCA1-0C5E8C88C6C2}"/>
              </a:ext>
            </a:extLst>
          </p:cNvPr>
          <p:cNvSpPr>
            <a:spLocks noGrp="1"/>
          </p:cNvSpPr>
          <p:nvPr>
            <p:ph type="ftr" sz="quarter" idx="11"/>
          </p:nvPr>
        </p:nvSpPr>
        <p:spPr/>
        <p:txBody>
          <a:bodyPr/>
          <a:lstStyle>
            <a:lvl1pPr>
              <a:defRPr/>
            </a:lvl1pPr>
          </a:lstStyle>
          <a:p>
            <a:endParaRPr lang="de-DE" altLang="de-DE"/>
          </a:p>
        </p:txBody>
      </p:sp>
      <p:sp>
        <p:nvSpPr>
          <p:cNvPr id="5" name="Foliennummernplatzhalter 5">
            <a:extLst>
              <a:ext uri="{FF2B5EF4-FFF2-40B4-BE49-F238E27FC236}">
                <a16:creationId xmlns:a16="http://schemas.microsoft.com/office/drawing/2014/main" id="{31461C2A-568F-D923-511D-9C4C896F97CA}"/>
              </a:ext>
            </a:extLst>
          </p:cNvPr>
          <p:cNvSpPr>
            <a:spLocks noGrp="1"/>
          </p:cNvSpPr>
          <p:nvPr>
            <p:ph type="sldNum" sz="quarter" idx="12"/>
          </p:nvPr>
        </p:nvSpPr>
        <p:spPr/>
        <p:txBody>
          <a:bodyPr/>
          <a:lstStyle>
            <a:lvl1pPr>
              <a:defRPr/>
            </a:lvl1pPr>
          </a:lstStyle>
          <a:p>
            <a:fld id="{E0197595-D893-D149-90DE-BB08B02D2344}" type="slidenum">
              <a:rPr lang="de-DE" altLang="de-DE"/>
              <a:pPr/>
              <a:t>‹Nr.›</a:t>
            </a:fld>
            <a:endParaRPr lang="de-DE" altLang="de-DE"/>
          </a:p>
        </p:txBody>
      </p:sp>
    </p:spTree>
    <p:extLst>
      <p:ext uri="{BB962C8B-B14F-4D97-AF65-F5344CB8AC3E}">
        <p14:creationId xmlns:p14="http://schemas.microsoft.com/office/powerpoint/2010/main" val="2107593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B0EE0B53-B2E6-3315-CA30-EE89CFBE8993}"/>
              </a:ext>
            </a:extLst>
          </p:cNvPr>
          <p:cNvSpPr>
            <a:spLocks noGrp="1"/>
          </p:cNvSpPr>
          <p:nvPr>
            <p:ph type="dt" sz="half" idx="10"/>
          </p:nvPr>
        </p:nvSpPr>
        <p:spPr/>
        <p:txBody>
          <a:bodyPr/>
          <a:lstStyle>
            <a:lvl1pPr>
              <a:defRPr/>
            </a:lvl1pPr>
          </a:lstStyle>
          <a:p>
            <a:fld id="{099C0A61-5564-4449-9D3A-659E86C20E87}" type="datetime1">
              <a:rPr lang="de-DE" altLang="de-DE"/>
              <a:pPr/>
              <a:t>03.05.2022</a:t>
            </a:fld>
            <a:endParaRPr lang="de-DE" altLang="de-DE"/>
          </a:p>
        </p:txBody>
      </p:sp>
      <p:sp>
        <p:nvSpPr>
          <p:cNvPr id="3" name="Fußzeilenplatzhalter 4">
            <a:extLst>
              <a:ext uri="{FF2B5EF4-FFF2-40B4-BE49-F238E27FC236}">
                <a16:creationId xmlns:a16="http://schemas.microsoft.com/office/drawing/2014/main" id="{34BD2196-6727-BEF0-F84B-977F9A034551}"/>
              </a:ext>
            </a:extLst>
          </p:cNvPr>
          <p:cNvSpPr>
            <a:spLocks noGrp="1"/>
          </p:cNvSpPr>
          <p:nvPr>
            <p:ph type="ftr" sz="quarter" idx="11"/>
          </p:nvPr>
        </p:nvSpPr>
        <p:spPr/>
        <p:txBody>
          <a:bodyPr/>
          <a:lstStyle>
            <a:lvl1pPr>
              <a:defRPr/>
            </a:lvl1pPr>
          </a:lstStyle>
          <a:p>
            <a:endParaRPr lang="de-DE" altLang="de-DE"/>
          </a:p>
        </p:txBody>
      </p:sp>
      <p:sp>
        <p:nvSpPr>
          <p:cNvPr id="4" name="Foliennummernplatzhalter 5">
            <a:extLst>
              <a:ext uri="{FF2B5EF4-FFF2-40B4-BE49-F238E27FC236}">
                <a16:creationId xmlns:a16="http://schemas.microsoft.com/office/drawing/2014/main" id="{2184ACEE-BD2F-F576-E21B-25AB8143CF13}"/>
              </a:ext>
            </a:extLst>
          </p:cNvPr>
          <p:cNvSpPr>
            <a:spLocks noGrp="1"/>
          </p:cNvSpPr>
          <p:nvPr>
            <p:ph type="sldNum" sz="quarter" idx="12"/>
          </p:nvPr>
        </p:nvSpPr>
        <p:spPr/>
        <p:txBody>
          <a:bodyPr/>
          <a:lstStyle>
            <a:lvl1pPr>
              <a:defRPr/>
            </a:lvl1pPr>
          </a:lstStyle>
          <a:p>
            <a:fld id="{98DB9190-654E-074B-ADFE-030A445B2AC8}" type="slidenum">
              <a:rPr lang="de-DE" altLang="de-DE"/>
              <a:pPr/>
              <a:t>‹Nr.›</a:t>
            </a:fld>
            <a:endParaRPr lang="de-DE" altLang="de-DE"/>
          </a:p>
        </p:txBody>
      </p:sp>
    </p:spTree>
    <p:extLst>
      <p:ext uri="{BB962C8B-B14F-4D97-AF65-F5344CB8AC3E}">
        <p14:creationId xmlns:p14="http://schemas.microsoft.com/office/powerpoint/2010/main" val="27703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3">
            <a:extLst>
              <a:ext uri="{FF2B5EF4-FFF2-40B4-BE49-F238E27FC236}">
                <a16:creationId xmlns:a16="http://schemas.microsoft.com/office/drawing/2014/main" id="{92040984-3D81-BBAE-2A87-C9A194E12593}"/>
              </a:ext>
            </a:extLst>
          </p:cNvPr>
          <p:cNvSpPr>
            <a:spLocks noGrp="1"/>
          </p:cNvSpPr>
          <p:nvPr>
            <p:ph type="dt" sz="half" idx="10"/>
          </p:nvPr>
        </p:nvSpPr>
        <p:spPr/>
        <p:txBody>
          <a:bodyPr/>
          <a:lstStyle>
            <a:lvl1pPr>
              <a:defRPr/>
            </a:lvl1pPr>
          </a:lstStyle>
          <a:p>
            <a:fld id="{C46DFE97-771E-8548-ABFE-3458479567DA}" type="datetime1">
              <a:rPr lang="de-DE" altLang="de-DE"/>
              <a:pPr/>
              <a:t>03.05.2022</a:t>
            </a:fld>
            <a:endParaRPr lang="de-DE" altLang="de-DE"/>
          </a:p>
        </p:txBody>
      </p:sp>
      <p:sp>
        <p:nvSpPr>
          <p:cNvPr id="6" name="Fußzeilenplatzhalter 4">
            <a:extLst>
              <a:ext uri="{FF2B5EF4-FFF2-40B4-BE49-F238E27FC236}">
                <a16:creationId xmlns:a16="http://schemas.microsoft.com/office/drawing/2014/main" id="{A39A3AB3-A31E-D11F-F732-7CA70C5CE7AA}"/>
              </a:ext>
            </a:extLst>
          </p:cNvPr>
          <p:cNvSpPr>
            <a:spLocks noGrp="1"/>
          </p:cNvSpPr>
          <p:nvPr>
            <p:ph type="ftr" sz="quarter" idx="11"/>
          </p:nvPr>
        </p:nvSpPr>
        <p:spPr/>
        <p:txBody>
          <a:bodyPr/>
          <a:lstStyle>
            <a:lvl1pPr>
              <a:defRPr/>
            </a:lvl1pPr>
          </a:lstStyle>
          <a:p>
            <a:endParaRPr lang="de-DE" altLang="de-DE"/>
          </a:p>
        </p:txBody>
      </p:sp>
      <p:sp>
        <p:nvSpPr>
          <p:cNvPr id="7" name="Foliennummernplatzhalter 5">
            <a:extLst>
              <a:ext uri="{FF2B5EF4-FFF2-40B4-BE49-F238E27FC236}">
                <a16:creationId xmlns:a16="http://schemas.microsoft.com/office/drawing/2014/main" id="{4BC51BF0-8C6D-0EFA-EBAC-DB1D3052FE01}"/>
              </a:ext>
            </a:extLst>
          </p:cNvPr>
          <p:cNvSpPr>
            <a:spLocks noGrp="1"/>
          </p:cNvSpPr>
          <p:nvPr>
            <p:ph type="sldNum" sz="quarter" idx="12"/>
          </p:nvPr>
        </p:nvSpPr>
        <p:spPr/>
        <p:txBody>
          <a:bodyPr/>
          <a:lstStyle>
            <a:lvl1pPr>
              <a:defRPr/>
            </a:lvl1pPr>
          </a:lstStyle>
          <a:p>
            <a:fld id="{DEB18BAB-62A9-0B47-9686-501E2B869F46}" type="slidenum">
              <a:rPr lang="de-DE" altLang="de-DE"/>
              <a:pPr/>
              <a:t>‹Nr.›</a:t>
            </a:fld>
            <a:endParaRPr lang="de-DE" altLang="de-DE"/>
          </a:p>
        </p:txBody>
      </p:sp>
    </p:spTree>
    <p:extLst>
      <p:ext uri="{BB962C8B-B14F-4D97-AF65-F5344CB8AC3E}">
        <p14:creationId xmlns:p14="http://schemas.microsoft.com/office/powerpoint/2010/main" val="1552898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a:t>Mastertitelformat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a:t>Mastertextformat bearbeiten</a:t>
            </a:r>
          </a:p>
        </p:txBody>
      </p:sp>
      <p:sp>
        <p:nvSpPr>
          <p:cNvPr id="5" name="Datumsplatzhalter 3">
            <a:extLst>
              <a:ext uri="{FF2B5EF4-FFF2-40B4-BE49-F238E27FC236}">
                <a16:creationId xmlns:a16="http://schemas.microsoft.com/office/drawing/2014/main" id="{E242186F-AB8F-A8A0-997C-8CE3226AF184}"/>
              </a:ext>
            </a:extLst>
          </p:cNvPr>
          <p:cNvSpPr>
            <a:spLocks noGrp="1"/>
          </p:cNvSpPr>
          <p:nvPr>
            <p:ph type="dt" sz="half" idx="10"/>
          </p:nvPr>
        </p:nvSpPr>
        <p:spPr/>
        <p:txBody>
          <a:bodyPr/>
          <a:lstStyle>
            <a:lvl1pPr>
              <a:defRPr/>
            </a:lvl1pPr>
          </a:lstStyle>
          <a:p>
            <a:fld id="{10CB0506-1942-8A42-A9B2-17FD3CC8EA91}" type="datetime1">
              <a:rPr lang="de-DE" altLang="de-DE"/>
              <a:pPr/>
              <a:t>03.05.2022</a:t>
            </a:fld>
            <a:endParaRPr lang="de-DE" altLang="de-DE"/>
          </a:p>
        </p:txBody>
      </p:sp>
      <p:sp>
        <p:nvSpPr>
          <p:cNvPr id="6" name="Fußzeilenplatzhalter 4">
            <a:extLst>
              <a:ext uri="{FF2B5EF4-FFF2-40B4-BE49-F238E27FC236}">
                <a16:creationId xmlns:a16="http://schemas.microsoft.com/office/drawing/2014/main" id="{3099E50A-53E4-38FA-5773-999C35FC68DE}"/>
              </a:ext>
            </a:extLst>
          </p:cNvPr>
          <p:cNvSpPr>
            <a:spLocks noGrp="1"/>
          </p:cNvSpPr>
          <p:nvPr>
            <p:ph type="ftr" sz="quarter" idx="11"/>
          </p:nvPr>
        </p:nvSpPr>
        <p:spPr/>
        <p:txBody>
          <a:bodyPr/>
          <a:lstStyle>
            <a:lvl1pPr>
              <a:defRPr/>
            </a:lvl1pPr>
          </a:lstStyle>
          <a:p>
            <a:endParaRPr lang="de-DE" altLang="de-DE"/>
          </a:p>
        </p:txBody>
      </p:sp>
      <p:sp>
        <p:nvSpPr>
          <p:cNvPr id="7" name="Foliennummernplatzhalter 5">
            <a:extLst>
              <a:ext uri="{FF2B5EF4-FFF2-40B4-BE49-F238E27FC236}">
                <a16:creationId xmlns:a16="http://schemas.microsoft.com/office/drawing/2014/main" id="{670A3500-9523-285F-ED8F-5CC559459644}"/>
              </a:ext>
            </a:extLst>
          </p:cNvPr>
          <p:cNvSpPr>
            <a:spLocks noGrp="1"/>
          </p:cNvSpPr>
          <p:nvPr>
            <p:ph type="sldNum" sz="quarter" idx="12"/>
          </p:nvPr>
        </p:nvSpPr>
        <p:spPr/>
        <p:txBody>
          <a:bodyPr/>
          <a:lstStyle>
            <a:lvl1pPr>
              <a:defRPr/>
            </a:lvl1pPr>
          </a:lstStyle>
          <a:p>
            <a:fld id="{CF4418EB-5E1E-8D4F-98D6-651899ABE8FC}" type="slidenum">
              <a:rPr lang="de-DE" altLang="de-DE"/>
              <a:pPr/>
              <a:t>‹Nr.›</a:t>
            </a:fld>
            <a:endParaRPr lang="de-DE" altLang="de-DE"/>
          </a:p>
        </p:txBody>
      </p:sp>
    </p:spTree>
    <p:extLst>
      <p:ext uri="{BB962C8B-B14F-4D97-AF65-F5344CB8AC3E}">
        <p14:creationId xmlns:p14="http://schemas.microsoft.com/office/powerpoint/2010/main" val="2828011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A98D5F65-5C50-4A53-88BF-2F7CB1868D5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CH" altLang="de-DE"/>
              <a:t>Mastertitelformat bearbeiten</a:t>
            </a:r>
            <a:endParaRPr lang="de-DE" altLang="de-DE"/>
          </a:p>
        </p:txBody>
      </p:sp>
      <p:sp>
        <p:nvSpPr>
          <p:cNvPr id="1027" name="Textplatzhalter 2">
            <a:extLst>
              <a:ext uri="{FF2B5EF4-FFF2-40B4-BE49-F238E27FC236}">
                <a16:creationId xmlns:a16="http://schemas.microsoft.com/office/drawing/2014/main" id="{5DD7CED5-C744-E288-25E1-191BAF475DB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DE"/>
              <a:t>Mastertextformat bearbeiten</a:t>
            </a:r>
          </a:p>
          <a:p>
            <a:pPr lvl="1"/>
            <a:r>
              <a:rPr lang="de-CH" altLang="de-DE"/>
              <a:t>Zweite Ebene</a:t>
            </a:r>
          </a:p>
          <a:p>
            <a:pPr lvl="2"/>
            <a:r>
              <a:rPr lang="de-CH" altLang="de-DE"/>
              <a:t>Dritte Ebene</a:t>
            </a:r>
          </a:p>
          <a:p>
            <a:pPr lvl="3"/>
            <a:r>
              <a:rPr lang="de-CH" altLang="de-DE"/>
              <a:t>Vierte Ebene</a:t>
            </a:r>
          </a:p>
          <a:p>
            <a:pPr lvl="4"/>
            <a:r>
              <a:rPr lang="de-CH" altLang="de-DE"/>
              <a:t>Fünfte Ebene</a:t>
            </a:r>
            <a:endParaRPr lang="de-DE" altLang="de-DE"/>
          </a:p>
        </p:txBody>
      </p:sp>
      <p:sp>
        <p:nvSpPr>
          <p:cNvPr id="4" name="Datumsplatzhalter 3">
            <a:extLst>
              <a:ext uri="{FF2B5EF4-FFF2-40B4-BE49-F238E27FC236}">
                <a16:creationId xmlns:a16="http://schemas.microsoft.com/office/drawing/2014/main" id="{4AF786D1-6557-2FA6-503A-BA2F927E048E}"/>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871C8A31-74F6-744C-8611-C519A05C93EB}" type="datetime1">
              <a:rPr lang="de-DE" altLang="de-DE"/>
              <a:pPr/>
              <a:t>03.05.2022</a:t>
            </a:fld>
            <a:endParaRPr lang="de-DE" altLang="de-DE"/>
          </a:p>
        </p:txBody>
      </p:sp>
      <p:sp>
        <p:nvSpPr>
          <p:cNvPr id="5" name="Fußzeilenplatzhalter 4">
            <a:extLst>
              <a:ext uri="{FF2B5EF4-FFF2-40B4-BE49-F238E27FC236}">
                <a16:creationId xmlns:a16="http://schemas.microsoft.com/office/drawing/2014/main" id="{A8A819AC-50AC-0452-4723-D5B77186D472}"/>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endParaRPr lang="de-DE" altLang="de-DE"/>
          </a:p>
        </p:txBody>
      </p:sp>
      <p:sp>
        <p:nvSpPr>
          <p:cNvPr id="6" name="Foliennummernplatzhalter 5">
            <a:extLst>
              <a:ext uri="{FF2B5EF4-FFF2-40B4-BE49-F238E27FC236}">
                <a16:creationId xmlns:a16="http://schemas.microsoft.com/office/drawing/2014/main" id="{47B2D1D7-397F-DDAE-2900-AF041CA7DC3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9C7DB36-52EB-A34E-9719-D19BBA734542}"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fontAlgn="base">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anose="020B0600070205080204" pitchFamily="3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3475E8E2-4109-8599-78C1-EE3B45B528E7}"/>
              </a:ext>
            </a:extLst>
          </p:cNvPr>
          <p:cNvSpPr>
            <a:spLocks noGrp="1"/>
          </p:cNvSpPr>
          <p:nvPr>
            <p:ph type="ctrTitle"/>
          </p:nvPr>
        </p:nvSpPr>
        <p:spPr/>
        <p:txBody>
          <a:bodyPr/>
          <a:lstStyle/>
          <a:p>
            <a:r>
              <a:rPr lang="de-DE" altLang="de-DE" dirty="0"/>
              <a:t>Verrückt im Alter</a:t>
            </a:r>
            <a:br>
              <a:rPr lang="de-DE" altLang="de-DE" dirty="0"/>
            </a:br>
            <a:r>
              <a:rPr lang="de-DE" altLang="de-DE" sz="3600" dirty="0"/>
              <a:t>Trauer, </a:t>
            </a:r>
            <a:r>
              <a:rPr lang="de-DE" altLang="de-DE" sz="3200" dirty="0"/>
              <a:t>Depression, Angst, </a:t>
            </a:r>
            <a:r>
              <a:rPr lang="de-DE" altLang="de-DE" sz="3600" dirty="0"/>
              <a:t>Wahn</a:t>
            </a:r>
            <a:endParaRPr lang="de-DE" altLang="de-DE" dirty="0"/>
          </a:p>
        </p:txBody>
      </p:sp>
      <p:sp>
        <p:nvSpPr>
          <p:cNvPr id="3" name="Untertitel 2">
            <a:extLst>
              <a:ext uri="{FF2B5EF4-FFF2-40B4-BE49-F238E27FC236}">
                <a16:creationId xmlns:a16="http://schemas.microsoft.com/office/drawing/2014/main" id="{F6A352C0-0DA9-685B-42FC-39FBCD6E232D}"/>
              </a:ext>
            </a:extLst>
          </p:cNvPr>
          <p:cNvSpPr>
            <a:spLocks noGrp="1"/>
          </p:cNvSpPr>
          <p:nvPr>
            <p:ph type="subTitle" idx="1"/>
          </p:nvPr>
        </p:nvSpPr>
        <p:spPr/>
        <p:txBody>
          <a:bodyPr>
            <a:normAutofit lnSpcReduction="10000"/>
          </a:bodyPr>
          <a:lstStyle/>
          <a:p>
            <a:pPr>
              <a:lnSpc>
                <a:spcPct val="80000"/>
              </a:lnSpc>
            </a:pPr>
            <a:r>
              <a:rPr lang="de-DE" altLang="de-DE" sz="3000" dirty="0">
                <a:solidFill>
                  <a:srgbClr val="898989"/>
                </a:solidFill>
              </a:rPr>
              <a:t>3.5.2022</a:t>
            </a:r>
          </a:p>
          <a:p>
            <a:pPr>
              <a:lnSpc>
                <a:spcPct val="80000"/>
              </a:lnSpc>
            </a:pPr>
            <a:r>
              <a:rPr lang="de-DE" altLang="de-DE" sz="3000" dirty="0">
                <a:solidFill>
                  <a:srgbClr val="898989"/>
                </a:solidFill>
              </a:rPr>
              <a:t>Dr. med. Rolf Goldbach</a:t>
            </a:r>
          </a:p>
          <a:p>
            <a:pPr>
              <a:lnSpc>
                <a:spcPct val="80000"/>
              </a:lnSpc>
            </a:pPr>
            <a:r>
              <a:rPr lang="de-DE" altLang="de-DE" sz="3000" dirty="0">
                <a:solidFill>
                  <a:srgbClr val="898989"/>
                </a:solidFill>
              </a:rPr>
              <a:t>Gerontopsychiatrischer Dienst</a:t>
            </a:r>
          </a:p>
          <a:p>
            <a:pPr>
              <a:lnSpc>
                <a:spcPct val="80000"/>
              </a:lnSpc>
            </a:pPr>
            <a:r>
              <a:rPr lang="de-DE" altLang="de-DE" sz="3000" dirty="0">
                <a:solidFill>
                  <a:srgbClr val="898989"/>
                </a:solidFill>
              </a:rPr>
              <a:t>Stadt Zürich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a:extLst>
              <a:ext uri="{FF2B5EF4-FFF2-40B4-BE49-F238E27FC236}">
                <a16:creationId xmlns:a16="http://schemas.microsoft.com/office/drawing/2014/main" id="{B6BDD448-26C7-5C1F-75EC-01CC0C3886F0}"/>
              </a:ext>
            </a:extLst>
          </p:cNvPr>
          <p:cNvSpPr>
            <a:spLocks noGrp="1"/>
          </p:cNvSpPr>
          <p:nvPr>
            <p:ph type="title"/>
          </p:nvPr>
        </p:nvSpPr>
        <p:spPr/>
        <p:txBody>
          <a:bodyPr/>
          <a:lstStyle/>
          <a:p>
            <a:r>
              <a:rPr lang="de-DE" altLang="de-DE"/>
              <a:t>Prävalenz der Depression</a:t>
            </a:r>
          </a:p>
        </p:txBody>
      </p:sp>
      <p:sp>
        <p:nvSpPr>
          <p:cNvPr id="25603" name="Line 5">
            <a:extLst>
              <a:ext uri="{FF2B5EF4-FFF2-40B4-BE49-F238E27FC236}">
                <a16:creationId xmlns:a16="http://schemas.microsoft.com/office/drawing/2014/main" id="{9BC0BEFE-F107-0074-5D54-720AC99F9220}"/>
              </a:ext>
            </a:extLst>
          </p:cNvPr>
          <p:cNvSpPr>
            <a:spLocks noChangeShapeType="1"/>
          </p:cNvSpPr>
          <p:nvPr/>
        </p:nvSpPr>
        <p:spPr bwMode="auto">
          <a:xfrm>
            <a:off x="2054225" y="5232400"/>
            <a:ext cx="5322888" cy="1588"/>
          </a:xfrm>
          <a:prstGeom prst="line">
            <a:avLst/>
          </a:prstGeom>
          <a:noFill/>
          <a:ln w="11113">
            <a:solidFill>
              <a:srgbClr val="FFFF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04" name="Line 6">
            <a:extLst>
              <a:ext uri="{FF2B5EF4-FFF2-40B4-BE49-F238E27FC236}">
                <a16:creationId xmlns:a16="http://schemas.microsoft.com/office/drawing/2014/main" id="{4E64135C-B07F-147B-3F73-00B499D0100F}"/>
              </a:ext>
            </a:extLst>
          </p:cNvPr>
          <p:cNvSpPr>
            <a:spLocks noChangeShapeType="1"/>
          </p:cNvSpPr>
          <p:nvPr/>
        </p:nvSpPr>
        <p:spPr bwMode="auto">
          <a:xfrm>
            <a:off x="1965325" y="5232400"/>
            <a:ext cx="77788"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05" name="Line 7">
            <a:extLst>
              <a:ext uri="{FF2B5EF4-FFF2-40B4-BE49-F238E27FC236}">
                <a16:creationId xmlns:a16="http://schemas.microsoft.com/office/drawing/2014/main" id="{88049517-A908-47D2-39C3-4D0250320CB4}"/>
              </a:ext>
            </a:extLst>
          </p:cNvPr>
          <p:cNvSpPr>
            <a:spLocks noChangeShapeType="1"/>
          </p:cNvSpPr>
          <p:nvPr/>
        </p:nvSpPr>
        <p:spPr bwMode="auto">
          <a:xfrm>
            <a:off x="1965325" y="4699000"/>
            <a:ext cx="77788"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06" name="Line 8">
            <a:extLst>
              <a:ext uri="{FF2B5EF4-FFF2-40B4-BE49-F238E27FC236}">
                <a16:creationId xmlns:a16="http://schemas.microsoft.com/office/drawing/2014/main" id="{B65C8C8E-F72D-8F33-C447-FD1D0E82A629}"/>
              </a:ext>
            </a:extLst>
          </p:cNvPr>
          <p:cNvSpPr>
            <a:spLocks noChangeShapeType="1"/>
          </p:cNvSpPr>
          <p:nvPr/>
        </p:nvSpPr>
        <p:spPr bwMode="auto">
          <a:xfrm>
            <a:off x="1965325" y="4175125"/>
            <a:ext cx="77788"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07" name="Line 9">
            <a:extLst>
              <a:ext uri="{FF2B5EF4-FFF2-40B4-BE49-F238E27FC236}">
                <a16:creationId xmlns:a16="http://schemas.microsoft.com/office/drawing/2014/main" id="{898F3D7D-0C9D-2D99-E455-865AE752E6C5}"/>
              </a:ext>
            </a:extLst>
          </p:cNvPr>
          <p:cNvSpPr>
            <a:spLocks noChangeShapeType="1"/>
          </p:cNvSpPr>
          <p:nvPr/>
        </p:nvSpPr>
        <p:spPr bwMode="auto">
          <a:xfrm>
            <a:off x="1965325" y="3652838"/>
            <a:ext cx="77788"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08" name="Line 10">
            <a:extLst>
              <a:ext uri="{FF2B5EF4-FFF2-40B4-BE49-F238E27FC236}">
                <a16:creationId xmlns:a16="http://schemas.microsoft.com/office/drawing/2014/main" id="{F74CEDCC-3F0C-0C7C-AC62-59B0DB639A4E}"/>
              </a:ext>
            </a:extLst>
          </p:cNvPr>
          <p:cNvSpPr>
            <a:spLocks noChangeShapeType="1"/>
          </p:cNvSpPr>
          <p:nvPr/>
        </p:nvSpPr>
        <p:spPr bwMode="auto">
          <a:xfrm>
            <a:off x="1965325" y="3117850"/>
            <a:ext cx="77788" cy="1588"/>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09" name="Line 11">
            <a:extLst>
              <a:ext uri="{FF2B5EF4-FFF2-40B4-BE49-F238E27FC236}">
                <a16:creationId xmlns:a16="http://schemas.microsoft.com/office/drawing/2014/main" id="{664C881F-9036-0350-F64F-3D79CCFD7606}"/>
              </a:ext>
            </a:extLst>
          </p:cNvPr>
          <p:cNvSpPr>
            <a:spLocks noChangeShapeType="1"/>
          </p:cNvSpPr>
          <p:nvPr/>
        </p:nvSpPr>
        <p:spPr bwMode="auto">
          <a:xfrm>
            <a:off x="1965325" y="2595563"/>
            <a:ext cx="77788" cy="1587"/>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0" name="Line 12">
            <a:extLst>
              <a:ext uri="{FF2B5EF4-FFF2-40B4-BE49-F238E27FC236}">
                <a16:creationId xmlns:a16="http://schemas.microsoft.com/office/drawing/2014/main" id="{0387B3C7-8DF7-1B13-B9E4-52BA801D28DF}"/>
              </a:ext>
            </a:extLst>
          </p:cNvPr>
          <p:cNvSpPr>
            <a:spLocks noChangeShapeType="1"/>
          </p:cNvSpPr>
          <p:nvPr/>
        </p:nvSpPr>
        <p:spPr bwMode="auto">
          <a:xfrm flipH="1" flipV="1">
            <a:off x="2057400" y="2597150"/>
            <a:ext cx="7938" cy="2646363"/>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1" name="Line 13">
            <a:extLst>
              <a:ext uri="{FF2B5EF4-FFF2-40B4-BE49-F238E27FC236}">
                <a16:creationId xmlns:a16="http://schemas.microsoft.com/office/drawing/2014/main" id="{25187833-0B5E-A852-8E4C-8E2840204677}"/>
              </a:ext>
            </a:extLst>
          </p:cNvPr>
          <p:cNvSpPr>
            <a:spLocks noChangeShapeType="1"/>
          </p:cNvSpPr>
          <p:nvPr/>
        </p:nvSpPr>
        <p:spPr bwMode="auto">
          <a:xfrm>
            <a:off x="2497138" y="5243513"/>
            <a:ext cx="1587" cy="7302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2" name="Line 14">
            <a:extLst>
              <a:ext uri="{FF2B5EF4-FFF2-40B4-BE49-F238E27FC236}">
                <a16:creationId xmlns:a16="http://schemas.microsoft.com/office/drawing/2014/main" id="{58E730C6-DCE0-2F56-1BC3-622AE7A833E8}"/>
              </a:ext>
            </a:extLst>
          </p:cNvPr>
          <p:cNvSpPr>
            <a:spLocks noChangeShapeType="1"/>
          </p:cNvSpPr>
          <p:nvPr/>
        </p:nvSpPr>
        <p:spPr bwMode="auto">
          <a:xfrm>
            <a:off x="3384550" y="5243513"/>
            <a:ext cx="1588" cy="7302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3" name="Line 15">
            <a:extLst>
              <a:ext uri="{FF2B5EF4-FFF2-40B4-BE49-F238E27FC236}">
                <a16:creationId xmlns:a16="http://schemas.microsoft.com/office/drawing/2014/main" id="{AF95307D-2E5B-1C30-2B37-37641A06CAA3}"/>
              </a:ext>
            </a:extLst>
          </p:cNvPr>
          <p:cNvSpPr>
            <a:spLocks noChangeShapeType="1"/>
          </p:cNvSpPr>
          <p:nvPr/>
        </p:nvSpPr>
        <p:spPr bwMode="auto">
          <a:xfrm>
            <a:off x="4271963" y="5243513"/>
            <a:ext cx="1587" cy="7302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4" name="Line 16">
            <a:extLst>
              <a:ext uri="{FF2B5EF4-FFF2-40B4-BE49-F238E27FC236}">
                <a16:creationId xmlns:a16="http://schemas.microsoft.com/office/drawing/2014/main" id="{CD15E8E3-BEAB-E56D-963A-78AC3148C19D}"/>
              </a:ext>
            </a:extLst>
          </p:cNvPr>
          <p:cNvSpPr>
            <a:spLocks noChangeShapeType="1"/>
          </p:cNvSpPr>
          <p:nvPr/>
        </p:nvSpPr>
        <p:spPr bwMode="auto">
          <a:xfrm>
            <a:off x="6045200" y="5243513"/>
            <a:ext cx="1588" cy="7302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5" name="Line 17">
            <a:extLst>
              <a:ext uri="{FF2B5EF4-FFF2-40B4-BE49-F238E27FC236}">
                <a16:creationId xmlns:a16="http://schemas.microsoft.com/office/drawing/2014/main" id="{DD3C5D92-8EF6-F69E-2038-2971AAE8A5B4}"/>
              </a:ext>
            </a:extLst>
          </p:cNvPr>
          <p:cNvSpPr>
            <a:spLocks noChangeShapeType="1"/>
          </p:cNvSpPr>
          <p:nvPr/>
        </p:nvSpPr>
        <p:spPr bwMode="auto">
          <a:xfrm>
            <a:off x="2065338" y="5243513"/>
            <a:ext cx="5322887" cy="1587"/>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16" name="Freeform 18">
            <a:extLst>
              <a:ext uri="{FF2B5EF4-FFF2-40B4-BE49-F238E27FC236}">
                <a16:creationId xmlns:a16="http://schemas.microsoft.com/office/drawing/2014/main" id="{B457BF25-A26C-7EFA-64BE-7626433E1A38}"/>
              </a:ext>
            </a:extLst>
          </p:cNvPr>
          <p:cNvSpPr>
            <a:spLocks/>
          </p:cNvSpPr>
          <p:nvPr/>
        </p:nvSpPr>
        <p:spPr bwMode="auto">
          <a:xfrm>
            <a:off x="2438400" y="3054350"/>
            <a:ext cx="4572000" cy="1981200"/>
          </a:xfrm>
          <a:custGeom>
            <a:avLst/>
            <a:gdLst>
              <a:gd name="T0" fmla="*/ 0 w 2794"/>
              <a:gd name="T1" fmla="*/ 2147483647 h 1463"/>
              <a:gd name="T2" fmla="*/ 2147483647 w 2794"/>
              <a:gd name="T3" fmla="*/ 2147483647 h 1463"/>
              <a:gd name="T4" fmla="*/ 2147483647 w 2794"/>
              <a:gd name="T5" fmla="*/ 2147483647 h 1463"/>
              <a:gd name="T6" fmla="*/ 2147483647 w 2794"/>
              <a:gd name="T7" fmla="*/ 2147483647 h 1463"/>
              <a:gd name="T8" fmla="*/ 2147483647 w 2794"/>
              <a:gd name="T9" fmla="*/ 2147483647 h 1463"/>
              <a:gd name="T10" fmla="*/ 2147483647 w 2794"/>
              <a:gd name="T11" fmla="*/ 0 h 1463"/>
              <a:gd name="T12" fmla="*/ 0 60000 65536"/>
              <a:gd name="T13" fmla="*/ 0 60000 65536"/>
              <a:gd name="T14" fmla="*/ 0 60000 65536"/>
              <a:gd name="T15" fmla="*/ 0 60000 65536"/>
              <a:gd name="T16" fmla="*/ 0 60000 65536"/>
              <a:gd name="T17" fmla="*/ 0 60000 65536"/>
              <a:gd name="T18" fmla="*/ 0 w 2794"/>
              <a:gd name="T19" fmla="*/ 0 h 1463"/>
              <a:gd name="T20" fmla="*/ 2794 w 2794"/>
              <a:gd name="T21" fmla="*/ 1463 h 1463"/>
            </a:gdLst>
            <a:ahLst/>
            <a:cxnLst>
              <a:cxn ang="T12">
                <a:pos x="T0" y="T1"/>
              </a:cxn>
              <a:cxn ang="T13">
                <a:pos x="T2" y="T3"/>
              </a:cxn>
              <a:cxn ang="T14">
                <a:pos x="T4" y="T5"/>
              </a:cxn>
              <a:cxn ang="T15">
                <a:pos x="T6" y="T7"/>
              </a:cxn>
              <a:cxn ang="T16">
                <a:pos x="T8" y="T9"/>
              </a:cxn>
              <a:cxn ang="T17">
                <a:pos x="T10" y="T11"/>
              </a:cxn>
            </a:cxnLst>
            <a:rect l="T18" t="T19" r="T20" b="T21"/>
            <a:pathLst>
              <a:path w="2794" h="1463">
                <a:moveTo>
                  <a:pt x="0" y="1463"/>
                </a:moveTo>
                <a:lnTo>
                  <a:pt x="559" y="1160"/>
                </a:lnTo>
                <a:lnTo>
                  <a:pt x="1118" y="797"/>
                </a:lnTo>
                <a:lnTo>
                  <a:pt x="1677" y="613"/>
                </a:lnTo>
                <a:lnTo>
                  <a:pt x="2235" y="131"/>
                </a:lnTo>
                <a:lnTo>
                  <a:pt x="2794" y="0"/>
                </a:lnTo>
              </a:path>
            </a:pathLst>
          </a:custGeom>
          <a:noFill/>
          <a:ln w="666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17" name="Oval 19">
            <a:extLst>
              <a:ext uri="{FF2B5EF4-FFF2-40B4-BE49-F238E27FC236}">
                <a16:creationId xmlns:a16="http://schemas.microsoft.com/office/drawing/2014/main" id="{AA55D280-C535-BECC-6061-750F5B077074}"/>
              </a:ext>
            </a:extLst>
          </p:cNvPr>
          <p:cNvSpPr>
            <a:spLocks noChangeArrowheads="1"/>
          </p:cNvSpPr>
          <p:nvPr/>
        </p:nvSpPr>
        <p:spPr bwMode="auto">
          <a:xfrm>
            <a:off x="2425700" y="4959350"/>
            <a:ext cx="112713" cy="106363"/>
          </a:xfrm>
          <a:prstGeom prst="ellipse">
            <a:avLst/>
          </a:prstGeom>
          <a:solidFill>
            <a:srgbClr val="FFFFFF"/>
          </a:solidFill>
          <a:ln w="11113">
            <a:solidFill>
              <a:srgbClr val="008011"/>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18" name="Oval 20">
            <a:extLst>
              <a:ext uri="{FF2B5EF4-FFF2-40B4-BE49-F238E27FC236}">
                <a16:creationId xmlns:a16="http://schemas.microsoft.com/office/drawing/2014/main" id="{AEE4D8B5-5730-486D-E385-AAA983AA317C}"/>
              </a:ext>
            </a:extLst>
          </p:cNvPr>
          <p:cNvSpPr>
            <a:spLocks noChangeArrowheads="1"/>
          </p:cNvSpPr>
          <p:nvPr/>
        </p:nvSpPr>
        <p:spPr bwMode="auto">
          <a:xfrm>
            <a:off x="3333750" y="4565650"/>
            <a:ext cx="112713" cy="106363"/>
          </a:xfrm>
          <a:prstGeom prst="ellipse">
            <a:avLst/>
          </a:prstGeom>
          <a:solidFill>
            <a:srgbClr val="FFFFFF"/>
          </a:solidFill>
          <a:ln w="11113">
            <a:solidFill>
              <a:srgbClr val="008011"/>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19" name="Oval 21">
            <a:extLst>
              <a:ext uri="{FF2B5EF4-FFF2-40B4-BE49-F238E27FC236}">
                <a16:creationId xmlns:a16="http://schemas.microsoft.com/office/drawing/2014/main" id="{446F65F7-AEAF-D1AB-5905-37BEA91DAE4E}"/>
              </a:ext>
            </a:extLst>
          </p:cNvPr>
          <p:cNvSpPr>
            <a:spLocks noChangeArrowheads="1"/>
          </p:cNvSpPr>
          <p:nvPr/>
        </p:nvSpPr>
        <p:spPr bwMode="auto">
          <a:xfrm>
            <a:off x="4221163" y="4103688"/>
            <a:ext cx="112712" cy="106362"/>
          </a:xfrm>
          <a:prstGeom prst="ellipse">
            <a:avLst/>
          </a:prstGeom>
          <a:solidFill>
            <a:srgbClr val="FFFFFF"/>
          </a:solidFill>
          <a:ln w="11113">
            <a:solidFill>
              <a:srgbClr val="008011"/>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0" name="Oval 22">
            <a:extLst>
              <a:ext uri="{FF2B5EF4-FFF2-40B4-BE49-F238E27FC236}">
                <a16:creationId xmlns:a16="http://schemas.microsoft.com/office/drawing/2014/main" id="{34E50673-2436-2F37-E73D-D6206946F462}"/>
              </a:ext>
            </a:extLst>
          </p:cNvPr>
          <p:cNvSpPr>
            <a:spLocks noChangeArrowheads="1"/>
          </p:cNvSpPr>
          <p:nvPr/>
        </p:nvSpPr>
        <p:spPr bwMode="auto">
          <a:xfrm>
            <a:off x="5108575" y="3851275"/>
            <a:ext cx="111125" cy="104775"/>
          </a:xfrm>
          <a:prstGeom prst="ellipse">
            <a:avLst/>
          </a:prstGeom>
          <a:solidFill>
            <a:srgbClr val="FFFFFF"/>
          </a:solidFill>
          <a:ln w="11113">
            <a:solidFill>
              <a:srgbClr val="008011"/>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1" name="Oval 23">
            <a:extLst>
              <a:ext uri="{FF2B5EF4-FFF2-40B4-BE49-F238E27FC236}">
                <a16:creationId xmlns:a16="http://schemas.microsoft.com/office/drawing/2014/main" id="{BF0BA724-F2C6-86A3-FC72-964D8946EA7E}"/>
              </a:ext>
            </a:extLst>
          </p:cNvPr>
          <p:cNvSpPr>
            <a:spLocks noChangeArrowheads="1"/>
          </p:cNvSpPr>
          <p:nvPr/>
        </p:nvSpPr>
        <p:spPr bwMode="auto">
          <a:xfrm>
            <a:off x="5994400" y="3201988"/>
            <a:ext cx="112713" cy="106362"/>
          </a:xfrm>
          <a:prstGeom prst="ellipse">
            <a:avLst/>
          </a:prstGeom>
          <a:solidFill>
            <a:srgbClr val="FFFFFF"/>
          </a:solidFill>
          <a:ln w="11113">
            <a:solidFill>
              <a:srgbClr val="008011"/>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2" name="Oval 24">
            <a:extLst>
              <a:ext uri="{FF2B5EF4-FFF2-40B4-BE49-F238E27FC236}">
                <a16:creationId xmlns:a16="http://schemas.microsoft.com/office/drawing/2014/main" id="{6B8A657C-144E-FED3-308F-F951BBC451D0}"/>
              </a:ext>
            </a:extLst>
          </p:cNvPr>
          <p:cNvSpPr>
            <a:spLocks noChangeArrowheads="1"/>
          </p:cNvSpPr>
          <p:nvPr/>
        </p:nvSpPr>
        <p:spPr bwMode="auto">
          <a:xfrm>
            <a:off x="6894513" y="3025775"/>
            <a:ext cx="112712" cy="104775"/>
          </a:xfrm>
          <a:prstGeom prst="ellipse">
            <a:avLst/>
          </a:prstGeom>
          <a:solidFill>
            <a:srgbClr val="FFFFFF"/>
          </a:solidFill>
          <a:ln w="11113">
            <a:solidFill>
              <a:srgbClr val="008011"/>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3" name="Freeform 25">
            <a:extLst>
              <a:ext uri="{FF2B5EF4-FFF2-40B4-BE49-F238E27FC236}">
                <a16:creationId xmlns:a16="http://schemas.microsoft.com/office/drawing/2014/main" id="{24E2E5CD-3491-8979-18A5-FA7A6DBDCF6D}"/>
              </a:ext>
            </a:extLst>
          </p:cNvPr>
          <p:cNvSpPr>
            <a:spLocks/>
          </p:cNvSpPr>
          <p:nvPr/>
        </p:nvSpPr>
        <p:spPr bwMode="auto">
          <a:xfrm>
            <a:off x="2519363" y="3517900"/>
            <a:ext cx="4435475" cy="679450"/>
          </a:xfrm>
          <a:custGeom>
            <a:avLst/>
            <a:gdLst>
              <a:gd name="T0" fmla="*/ 0 w 2794"/>
              <a:gd name="T1" fmla="*/ 2147483647 h 428"/>
              <a:gd name="T2" fmla="*/ 2147483647 w 2794"/>
              <a:gd name="T3" fmla="*/ 2147483647 h 428"/>
              <a:gd name="T4" fmla="*/ 2147483647 w 2794"/>
              <a:gd name="T5" fmla="*/ 2147483647 h 428"/>
              <a:gd name="T6" fmla="*/ 2147483647 w 2794"/>
              <a:gd name="T7" fmla="*/ 2147483647 h 428"/>
              <a:gd name="T8" fmla="*/ 2147483647 w 2794"/>
              <a:gd name="T9" fmla="*/ 0 h 428"/>
              <a:gd name="T10" fmla="*/ 2147483647 w 2794"/>
              <a:gd name="T11" fmla="*/ 2147483647 h 428"/>
              <a:gd name="T12" fmla="*/ 0 60000 65536"/>
              <a:gd name="T13" fmla="*/ 0 60000 65536"/>
              <a:gd name="T14" fmla="*/ 0 60000 65536"/>
              <a:gd name="T15" fmla="*/ 0 60000 65536"/>
              <a:gd name="T16" fmla="*/ 0 60000 65536"/>
              <a:gd name="T17" fmla="*/ 0 60000 65536"/>
              <a:gd name="T18" fmla="*/ 0 w 2794"/>
              <a:gd name="T19" fmla="*/ 0 h 428"/>
              <a:gd name="T20" fmla="*/ 2794 w 2794"/>
              <a:gd name="T21" fmla="*/ 428 h 428"/>
            </a:gdLst>
            <a:ahLst/>
            <a:cxnLst>
              <a:cxn ang="T12">
                <a:pos x="T0" y="T1"/>
              </a:cxn>
              <a:cxn ang="T13">
                <a:pos x="T2" y="T3"/>
              </a:cxn>
              <a:cxn ang="T14">
                <a:pos x="T4" y="T5"/>
              </a:cxn>
              <a:cxn ang="T15">
                <a:pos x="T6" y="T7"/>
              </a:cxn>
              <a:cxn ang="T16">
                <a:pos x="T8" y="T9"/>
              </a:cxn>
              <a:cxn ang="T17">
                <a:pos x="T10" y="T11"/>
              </a:cxn>
            </a:cxnLst>
            <a:rect l="T18" t="T19" r="T20" b="T21"/>
            <a:pathLst>
              <a:path w="2794" h="428">
                <a:moveTo>
                  <a:pt x="0" y="428"/>
                </a:moveTo>
                <a:lnTo>
                  <a:pt x="559" y="211"/>
                </a:lnTo>
                <a:lnTo>
                  <a:pt x="1118" y="363"/>
                </a:lnTo>
                <a:lnTo>
                  <a:pt x="1677" y="13"/>
                </a:lnTo>
                <a:lnTo>
                  <a:pt x="2235" y="0"/>
                </a:lnTo>
                <a:lnTo>
                  <a:pt x="2794" y="231"/>
                </a:lnTo>
              </a:path>
            </a:pathLst>
          </a:custGeom>
          <a:noFill/>
          <a:ln w="66675">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4" name="Freeform 26">
            <a:extLst>
              <a:ext uri="{FF2B5EF4-FFF2-40B4-BE49-F238E27FC236}">
                <a16:creationId xmlns:a16="http://schemas.microsoft.com/office/drawing/2014/main" id="{C70CEF32-81BF-E900-2150-F33C33EF760D}"/>
              </a:ext>
            </a:extLst>
          </p:cNvPr>
          <p:cNvSpPr>
            <a:spLocks/>
          </p:cNvSpPr>
          <p:nvPr/>
        </p:nvSpPr>
        <p:spPr bwMode="auto">
          <a:xfrm>
            <a:off x="2452688" y="4168775"/>
            <a:ext cx="111125" cy="104775"/>
          </a:xfrm>
          <a:custGeom>
            <a:avLst/>
            <a:gdLst>
              <a:gd name="T0" fmla="*/ 2147483647 w 70"/>
              <a:gd name="T1" fmla="*/ 0 h 66"/>
              <a:gd name="T2" fmla="*/ 2147483647 w 70"/>
              <a:gd name="T3" fmla="*/ 2147483647 h 66"/>
              <a:gd name="T4" fmla="*/ 2147483647 w 70"/>
              <a:gd name="T5" fmla="*/ 2147483647 h 66"/>
              <a:gd name="T6" fmla="*/ 0 w 70"/>
              <a:gd name="T7" fmla="*/ 2147483647 h 66"/>
              <a:gd name="T8" fmla="*/ 2147483647 w 70"/>
              <a:gd name="T9" fmla="*/ 0 h 66"/>
              <a:gd name="T10" fmla="*/ 0 60000 65536"/>
              <a:gd name="T11" fmla="*/ 0 60000 65536"/>
              <a:gd name="T12" fmla="*/ 0 60000 65536"/>
              <a:gd name="T13" fmla="*/ 0 60000 65536"/>
              <a:gd name="T14" fmla="*/ 0 60000 65536"/>
              <a:gd name="T15" fmla="*/ 0 w 70"/>
              <a:gd name="T16" fmla="*/ 0 h 66"/>
              <a:gd name="T17" fmla="*/ 70 w 70"/>
              <a:gd name="T18" fmla="*/ 66 h 66"/>
            </a:gdLst>
            <a:ahLst/>
            <a:cxnLst>
              <a:cxn ang="T10">
                <a:pos x="T0" y="T1"/>
              </a:cxn>
              <a:cxn ang="T11">
                <a:pos x="T2" y="T3"/>
              </a:cxn>
              <a:cxn ang="T12">
                <a:pos x="T4" y="T5"/>
              </a:cxn>
              <a:cxn ang="T13">
                <a:pos x="T6" y="T7"/>
              </a:cxn>
              <a:cxn ang="T14">
                <a:pos x="T8" y="T9"/>
              </a:cxn>
            </a:cxnLst>
            <a:rect l="T15" t="T16" r="T17" b="T18"/>
            <a:pathLst>
              <a:path w="70" h="66">
                <a:moveTo>
                  <a:pt x="35" y="0"/>
                </a:moveTo>
                <a:lnTo>
                  <a:pt x="70" y="33"/>
                </a:lnTo>
                <a:lnTo>
                  <a:pt x="35" y="66"/>
                </a:lnTo>
                <a:lnTo>
                  <a:pt x="0" y="33"/>
                </a:lnTo>
                <a:lnTo>
                  <a:pt x="35" y="0"/>
                </a:lnTo>
                <a:close/>
              </a:path>
            </a:pathLst>
          </a:custGeom>
          <a:solidFill>
            <a:srgbClr val="FFFFFF"/>
          </a:solidFill>
          <a:ln w="11113">
            <a:solidFill>
              <a:srgbClr val="FCF305"/>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5" name="Freeform 27">
            <a:extLst>
              <a:ext uri="{FF2B5EF4-FFF2-40B4-BE49-F238E27FC236}">
                <a16:creationId xmlns:a16="http://schemas.microsoft.com/office/drawing/2014/main" id="{188B549D-2CE3-05CD-73CE-C9EE0A2296A0}"/>
              </a:ext>
            </a:extLst>
          </p:cNvPr>
          <p:cNvSpPr>
            <a:spLocks/>
          </p:cNvSpPr>
          <p:nvPr/>
        </p:nvSpPr>
        <p:spPr bwMode="auto">
          <a:xfrm>
            <a:off x="3340100" y="3789363"/>
            <a:ext cx="111125" cy="103187"/>
          </a:xfrm>
          <a:custGeom>
            <a:avLst/>
            <a:gdLst>
              <a:gd name="T0" fmla="*/ 2147483647 w 70"/>
              <a:gd name="T1" fmla="*/ 0 h 65"/>
              <a:gd name="T2" fmla="*/ 2147483647 w 70"/>
              <a:gd name="T3" fmla="*/ 2147483647 h 65"/>
              <a:gd name="T4" fmla="*/ 2147483647 w 70"/>
              <a:gd name="T5" fmla="*/ 2147483647 h 65"/>
              <a:gd name="T6" fmla="*/ 0 w 70"/>
              <a:gd name="T7" fmla="*/ 2147483647 h 65"/>
              <a:gd name="T8" fmla="*/ 2147483647 w 70"/>
              <a:gd name="T9" fmla="*/ 0 h 65"/>
              <a:gd name="T10" fmla="*/ 0 60000 65536"/>
              <a:gd name="T11" fmla="*/ 0 60000 65536"/>
              <a:gd name="T12" fmla="*/ 0 60000 65536"/>
              <a:gd name="T13" fmla="*/ 0 60000 65536"/>
              <a:gd name="T14" fmla="*/ 0 60000 65536"/>
              <a:gd name="T15" fmla="*/ 0 w 70"/>
              <a:gd name="T16" fmla="*/ 0 h 65"/>
              <a:gd name="T17" fmla="*/ 70 w 70"/>
              <a:gd name="T18" fmla="*/ 65 h 65"/>
            </a:gdLst>
            <a:ahLst/>
            <a:cxnLst>
              <a:cxn ang="T10">
                <a:pos x="T0" y="T1"/>
              </a:cxn>
              <a:cxn ang="T11">
                <a:pos x="T2" y="T3"/>
              </a:cxn>
              <a:cxn ang="T12">
                <a:pos x="T4" y="T5"/>
              </a:cxn>
              <a:cxn ang="T13">
                <a:pos x="T6" y="T7"/>
              </a:cxn>
              <a:cxn ang="T14">
                <a:pos x="T8" y="T9"/>
              </a:cxn>
            </a:cxnLst>
            <a:rect l="T15" t="T16" r="T17" b="T18"/>
            <a:pathLst>
              <a:path w="70" h="65">
                <a:moveTo>
                  <a:pt x="35" y="0"/>
                </a:moveTo>
                <a:lnTo>
                  <a:pt x="70" y="32"/>
                </a:lnTo>
                <a:lnTo>
                  <a:pt x="35" y="65"/>
                </a:lnTo>
                <a:lnTo>
                  <a:pt x="0" y="32"/>
                </a:lnTo>
                <a:lnTo>
                  <a:pt x="35" y="0"/>
                </a:lnTo>
                <a:close/>
              </a:path>
            </a:pathLst>
          </a:custGeom>
          <a:solidFill>
            <a:srgbClr val="FFFFFF"/>
          </a:solidFill>
          <a:ln w="11113">
            <a:solidFill>
              <a:srgbClr val="FCF305"/>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6" name="Freeform 28">
            <a:extLst>
              <a:ext uri="{FF2B5EF4-FFF2-40B4-BE49-F238E27FC236}">
                <a16:creationId xmlns:a16="http://schemas.microsoft.com/office/drawing/2014/main" id="{F5585B58-87F3-2793-DE71-7D3893E934D6}"/>
              </a:ext>
            </a:extLst>
          </p:cNvPr>
          <p:cNvSpPr>
            <a:spLocks/>
          </p:cNvSpPr>
          <p:nvPr/>
        </p:nvSpPr>
        <p:spPr bwMode="auto">
          <a:xfrm>
            <a:off x="4227513" y="4016375"/>
            <a:ext cx="111125" cy="104775"/>
          </a:xfrm>
          <a:custGeom>
            <a:avLst/>
            <a:gdLst>
              <a:gd name="T0" fmla="*/ 2147483647 w 70"/>
              <a:gd name="T1" fmla="*/ 0 h 66"/>
              <a:gd name="T2" fmla="*/ 2147483647 w 70"/>
              <a:gd name="T3" fmla="*/ 2147483647 h 66"/>
              <a:gd name="T4" fmla="*/ 2147483647 w 70"/>
              <a:gd name="T5" fmla="*/ 2147483647 h 66"/>
              <a:gd name="T6" fmla="*/ 0 w 70"/>
              <a:gd name="T7" fmla="*/ 2147483647 h 66"/>
              <a:gd name="T8" fmla="*/ 2147483647 w 70"/>
              <a:gd name="T9" fmla="*/ 0 h 66"/>
              <a:gd name="T10" fmla="*/ 0 60000 65536"/>
              <a:gd name="T11" fmla="*/ 0 60000 65536"/>
              <a:gd name="T12" fmla="*/ 0 60000 65536"/>
              <a:gd name="T13" fmla="*/ 0 60000 65536"/>
              <a:gd name="T14" fmla="*/ 0 60000 65536"/>
              <a:gd name="T15" fmla="*/ 0 w 70"/>
              <a:gd name="T16" fmla="*/ 0 h 66"/>
              <a:gd name="T17" fmla="*/ 70 w 70"/>
              <a:gd name="T18" fmla="*/ 66 h 66"/>
            </a:gdLst>
            <a:ahLst/>
            <a:cxnLst>
              <a:cxn ang="T10">
                <a:pos x="T0" y="T1"/>
              </a:cxn>
              <a:cxn ang="T11">
                <a:pos x="T2" y="T3"/>
              </a:cxn>
              <a:cxn ang="T12">
                <a:pos x="T4" y="T5"/>
              </a:cxn>
              <a:cxn ang="T13">
                <a:pos x="T6" y="T7"/>
              </a:cxn>
              <a:cxn ang="T14">
                <a:pos x="T8" y="T9"/>
              </a:cxn>
            </a:cxnLst>
            <a:rect l="T15" t="T16" r="T17" b="T18"/>
            <a:pathLst>
              <a:path w="70" h="66">
                <a:moveTo>
                  <a:pt x="35" y="0"/>
                </a:moveTo>
                <a:lnTo>
                  <a:pt x="70" y="33"/>
                </a:lnTo>
                <a:lnTo>
                  <a:pt x="35" y="66"/>
                </a:lnTo>
                <a:lnTo>
                  <a:pt x="0" y="33"/>
                </a:lnTo>
                <a:lnTo>
                  <a:pt x="35" y="0"/>
                </a:lnTo>
                <a:close/>
              </a:path>
            </a:pathLst>
          </a:custGeom>
          <a:solidFill>
            <a:srgbClr val="FFFFFF"/>
          </a:solidFill>
          <a:ln w="11113">
            <a:solidFill>
              <a:srgbClr val="FCF305"/>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7" name="Freeform 29">
            <a:extLst>
              <a:ext uri="{FF2B5EF4-FFF2-40B4-BE49-F238E27FC236}">
                <a16:creationId xmlns:a16="http://schemas.microsoft.com/office/drawing/2014/main" id="{A7D76B20-28EE-79DC-6895-2B9281D426C8}"/>
              </a:ext>
            </a:extLst>
          </p:cNvPr>
          <p:cNvSpPr>
            <a:spLocks/>
          </p:cNvSpPr>
          <p:nvPr/>
        </p:nvSpPr>
        <p:spPr bwMode="auto">
          <a:xfrm>
            <a:off x="5114925" y="3482975"/>
            <a:ext cx="109538" cy="104775"/>
          </a:xfrm>
          <a:custGeom>
            <a:avLst/>
            <a:gdLst>
              <a:gd name="T0" fmla="*/ 2147483647 w 69"/>
              <a:gd name="T1" fmla="*/ 0 h 66"/>
              <a:gd name="T2" fmla="*/ 2147483647 w 69"/>
              <a:gd name="T3" fmla="*/ 2147483647 h 66"/>
              <a:gd name="T4" fmla="*/ 2147483647 w 69"/>
              <a:gd name="T5" fmla="*/ 2147483647 h 66"/>
              <a:gd name="T6" fmla="*/ 0 w 69"/>
              <a:gd name="T7" fmla="*/ 2147483647 h 66"/>
              <a:gd name="T8" fmla="*/ 2147483647 w 69"/>
              <a:gd name="T9" fmla="*/ 0 h 66"/>
              <a:gd name="T10" fmla="*/ 0 60000 65536"/>
              <a:gd name="T11" fmla="*/ 0 60000 65536"/>
              <a:gd name="T12" fmla="*/ 0 60000 65536"/>
              <a:gd name="T13" fmla="*/ 0 60000 65536"/>
              <a:gd name="T14" fmla="*/ 0 60000 65536"/>
              <a:gd name="T15" fmla="*/ 0 w 69"/>
              <a:gd name="T16" fmla="*/ 0 h 66"/>
              <a:gd name="T17" fmla="*/ 69 w 69"/>
              <a:gd name="T18" fmla="*/ 66 h 66"/>
            </a:gdLst>
            <a:ahLst/>
            <a:cxnLst>
              <a:cxn ang="T10">
                <a:pos x="T0" y="T1"/>
              </a:cxn>
              <a:cxn ang="T11">
                <a:pos x="T2" y="T3"/>
              </a:cxn>
              <a:cxn ang="T12">
                <a:pos x="T4" y="T5"/>
              </a:cxn>
              <a:cxn ang="T13">
                <a:pos x="T6" y="T7"/>
              </a:cxn>
              <a:cxn ang="T14">
                <a:pos x="T8" y="T9"/>
              </a:cxn>
            </a:cxnLst>
            <a:rect l="T15" t="T16" r="T17" b="T18"/>
            <a:pathLst>
              <a:path w="69" h="66">
                <a:moveTo>
                  <a:pt x="35" y="0"/>
                </a:moveTo>
                <a:lnTo>
                  <a:pt x="69" y="33"/>
                </a:lnTo>
                <a:lnTo>
                  <a:pt x="35" y="66"/>
                </a:lnTo>
                <a:lnTo>
                  <a:pt x="0" y="33"/>
                </a:lnTo>
                <a:lnTo>
                  <a:pt x="35" y="0"/>
                </a:lnTo>
                <a:close/>
              </a:path>
            </a:pathLst>
          </a:custGeom>
          <a:solidFill>
            <a:srgbClr val="FFFFFF"/>
          </a:solidFill>
          <a:ln w="11113">
            <a:solidFill>
              <a:srgbClr val="FCF305"/>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8" name="Freeform 30">
            <a:extLst>
              <a:ext uri="{FF2B5EF4-FFF2-40B4-BE49-F238E27FC236}">
                <a16:creationId xmlns:a16="http://schemas.microsoft.com/office/drawing/2014/main" id="{708D5F68-9D6D-B381-9079-97F29D92A20D}"/>
              </a:ext>
            </a:extLst>
          </p:cNvPr>
          <p:cNvSpPr>
            <a:spLocks/>
          </p:cNvSpPr>
          <p:nvPr/>
        </p:nvSpPr>
        <p:spPr bwMode="auto">
          <a:xfrm>
            <a:off x="6000750" y="3482975"/>
            <a:ext cx="111125" cy="104775"/>
          </a:xfrm>
          <a:custGeom>
            <a:avLst/>
            <a:gdLst>
              <a:gd name="T0" fmla="*/ 2147483647 w 70"/>
              <a:gd name="T1" fmla="*/ 0 h 66"/>
              <a:gd name="T2" fmla="*/ 2147483647 w 70"/>
              <a:gd name="T3" fmla="*/ 2147483647 h 66"/>
              <a:gd name="T4" fmla="*/ 2147483647 w 70"/>
              <a:gd name="T5" fmla="*/ 2147483647 h 66"/>
              <a:gd name="T6" fmla="*/ 0 w 70"/>
              <a:gd name="T7" fmla="*/ 2147483647 h 66"/>
              <a:gd name="T8" fmla="*/ 2147483647 w 70"/>
              <a:gd name="T9" fmla="*/ 0 h 66"/>
              <a:gd name="T10" fmla="*/ 0 60000 65536"/>
              <a:gd name="T11" fmla="*/ 0 60000 65536"/>
              <a:gd name="T12" fmla="*/ 0 60000 65536"/>
              <a:gd name="T13" fmla="*/ 0 60000 65536"/>
              <a:gd name="T14" fmla="*/ 0 60000 65536"/>
              <a:gd name="T15" fmla="*/ 0 w 70"/>
              <a:gd name="T16" fmla="*/ 0 h 66"/>
              <a:gd name="T17" fmla="*/ 70 w 70"/>
              <a:gd name="T18" fmla="*/ 66 h 66"/>
            </a:gdLst>
            <a:ahLst/>
            <a:cxnLst>
              <a:cxn ang="T10">
                <a:pos x="T0" y="T1"/>
              </a:cxn>
              <a:cxn ang="T11">
                <a:pos x="T2" y="T3"/>
              </a:cxn>
              <a:cxn ang="T12">
                <a:pos x="T4" y="T5"/>
              </a:cxn>
              <a:cxn ang="T13">
                <a:pos x="T6" y="T7"/>
              </a:cxn>
              <a:cxn ang="T14">
                <a:pos x="T8" y="T9"/>
              </a:cxn>
            </a:cxnLst>
            <a:rect l="T15" t="T16" r="T17" b="T18"/>
            <a:pathLst>
              <a:path w="70" h="66">
                <a:moveTo>
                  <a:pt x="35" y="0"/>
                </a:moveTo>
                <a:lnTo>
                  <a:pt x="70" y="33"/>
                </a:lnTo>
                <a:lnTo>
                  <a:pt x="35" y="66"/>
                </a:lnTo>
                <a:lnTo>
                  <a:pt x="0" y="33"/>
                </a:lnTo>
                <a:lnTo>
                  <a:pt x="35" y="0"/>
                </a:lnTo>
                <a:close/>
              </a:path>
            </a:pathLst>
          </a:custGeom>
          <a:solidFill>
            <a:srgbClr val="FFFFFF"/>
          </a:solidFill>
          <a:ln w="11113">
            <a:solidFill>
              <a:srgbClr val="FCF305"/>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29" name="Freeform 31">
            <a:extLst>
              <a:ext uri="{FF2B5EF4-FFF2-40B4-BE49-F238E27FC236}">
                <a16:creationId xmlns:a16="http://schemas.microsoft.com/office/drawing/2014/main" id="{762717B0-40BE-0E6A-1BF0-996D18170C72}"/>
              </a:ext>
            </a:extLst>
          </p:cNvPr>
          <p:cNvSpPr>
            <a:spLocks/>
          </p:cNvSpPr>
          <p:nvPr/>
        </p:nvSpPr>
        <p:spPr bwMode="auto">
          <a:xfrm>
            <a:off x="6888163" y="3863975"/>
            <a:ext cx="111125" cy="104775"/>
          </a:xfrm>
          <a:custGeom>
            <a:avLst/>
            <a:gdLst>
              <a:gd name="T0" fmla="*/ 2147483647 w 70"/>
              <a:gd name="T1" fmla="*/ 0 h 66"/>
              <a:gd name="T2" fmla="*/ 2147483647 w 70"/>
              <a:gd name="T3" fmla="*/ 2147483647 h 66"/>
              <a:gd name="T4" fmla="*/ 2147483647 w 70"/>
              <a:gd name="T5" fmla="*/ 2147483647 h 66"/>
              <a:gd name="T6" fmla="*/ 0 w 70"/>
              <a:gd name="T7" fmla="*/ 2147483647 h 66"/>
              <a:gd name="T8" fmla="*/ 2147483647 w 70"/>
              <a:gd name="T9" fmla="*/ 0 h 66"/>
              <a:gd name="T10" fmla="*/ 0 60000 65536"/>
              <a:gd name="T11" fmla="*/ 0 60000 65536"/>
              <a:gd name="T12" fmla="*/ 0 60000 65536"/>
              <a:gd name="T13" fmla="*/ 0 60000 65536"/>
              <a:gd name="T14" fmla="*/ 0 60000 65536"/>
              <a:gd name="T15" fmla="*/ 0 w 70"/>
              <a:gd name="T16" fmla="*/ 0 h 66"/>
              <a:gd name="T17" fmla="*/ 70 w 70"/>
              <a:gd name="T18" fmla="*/ 66 h 66"/>
            </a:gdLst>
            <a:ahLst/>
            <a:cxnLst>
              <a:cxn ang="T10">
                <a:pos x="T0" y="T1"/>
              </a:cxn>
              <a:cxn ang="T11">
                <a:pos x="T2" y="T3"/>
              </a:cxn>
              <a:cxn ang="T12">
                <a:pos x="T4" y="T5"/>
              </a:cxn>
              <a:cxn ang="T13">
                <a:pos x="T6" y="T7"/>
              </a:cxn>
              <a:cxn ang="T14">
                <a:pos x="T8" y="T9"/>
              </a:cxn>
            </a:cxnLst>
            <a:rect l="T15" t="T16" r="T17" b="T18"/>
            <a:pathLst>
              <a:path w="70" h="66">
                <a:moveTo>
                  <a:pt x="35" y="0"/>
                </a:moveTo>
                <a:lnTo>
                  <a:pt x="70" y="33"/>
                </a:lnTo>
                <a:lnTo>
                  <a:pt x="35" y="66"/>
                </a:lnTo>
                <a:lnTo>
                  <a:pt x="0" y="33"/>
                </a:lnTo>
                <a:lnTo>
                  <a:pt x="35" y="0"/>
                </a:lnTo>
                <a:close/>
              </a:path>
            </a:pathLst>
          </a:custGeom>
          <a:solidFill>
            <a:srgbClr val="FFFFFF"/>
          </a:solidFill>
          <a:ln w="11113">
            <a:solidFill>
              <a:srgbClr val="FCF305"/>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30" name="Rectangle 32">
            <a:extLst>
              <a:ext uri="{FF2B5EF4-FFF2-40B4-BE49-F238E27FC236}">
                <a16:creationId xmlns:a16="http://schemas.microsoft.com/office/drawing/2014/main" id="{67E42BF5-0BB2-32E9-DC8F-D4B9A61D7392}"/>
              </a:ext>
            </a:extLst>
          </p:cNvPr>
          <p:cNvSpPr>
            <a:spLocks noChangeArrowheads="1"/>
          </p:cNvSpPr>
          <p:nvPr/>
        </p:nvSpPr>
        <p:spPr bwMode="auto">
          <a:xfrm>
            <a:off x="1798638" y="5108575"/>
            <a:ext cx="1698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400">
                <a:latin typeface="Helvetica" pitchFamily="2" charset="0"/>
              </a:rPr>
              <a:t>0</a:t>
            </a:r>
            <a:endParaRPr lang="de-CH" altLang="de-DE" sz="2400">
              <a:latin typeface="Times New Roman" panose="02020603050405020304" pitchFamily="18" charset="0"/>
            </a:endParaRPr>
          </a:p>
        </p:txBody>
      </p:sp>
      <p:sp>
        <p:nvSpPr>
          <p:cNvPr id="25631" name="Rectangle 33">
            <a:extLst>
              <a:ext uri="{FF2B5EF4-FFF2-40B4-BE49-F238E27FC236}">
                <a16:creationId xmlns:a16="http://schemas.microsoft.com/office/drawing/2014/main" id="{DB434C11-2412-E819-3C36-7388C30257E9}"/>
              </a:ext>
            </a:extLst>
          </p:cNvPr>
          <p:cNvSpPr>
            <a:spLocks noChangeArrowheads="1"/>
          </p:cNvSpPr>
          <p:nvPr/>
        </p:nvSpPr>
        <p:spPr bwMode="auto">
          <a:xfrm>
            <a:off x="1676400" y="4573588"/>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400">
                <a:latin typeface="Helvetica" pitchFamily="2" charset="0"/>
              </a:rPr>
              <a:t>10</a:t>
            </a:r>
            <a:endParaRPr lang="de-CH" altLang="de-DE" sz="2400">
              <a:latin typeface="Times New Roman" panose="02020603050405020304" pitchFamily="18" charset="0"/>
            </a:endParaRPr>
          </a:p>
        </p:txBody>
      </p:sp>
      <p:sp>
        <p:nvSpPr>
          <p:cNvPr id="25632" name="Rectangle 34">
            <a:extLst>
              <a:ext uri="{FF2B5EF4-FFF2-40B4-BE49-F238E27FC236}">
                <a16:creationId xmlns:a16="http://schemas.microsoft.com/office/drawing/2014/main" id="{210C0BA5-E585-3185-55AA-7B39A5B6ED8C}"/>
              </a:ext>
            </a:extLst>
          </p:cNvPr>
          <p:cNvSpPr>
            <a:spLocks noChangeArrowheads="1"/>
          </p:cNvSpPr>
          <p:nvPr/>
        </p:nvSpPr>
        <p:spPr bwMode="auto">
          <a:xfrm>
            <a:off x="1676400" y="405130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400">
                <a:latin typeface="Helvetica" pitchFamily="2" charset="0"/>
              </a:rPr>
              <a:t>20</a:t>
            </a:r>
            <a:endParaRPr lang="de-CH" altLang="de-DE" sz="2400">
              <a:latin typeface="Times New Roman" panose="02020603050405020304" pitchFamily="18" charset="0"/>
            </a:endParaRPr>
          </a:p>
        </p:txBody>
      </p:sp>
      <p:sp>
        <p:nvSpPr>
          <p:cNvPr id="25633" name="Rectangle 35">
            <a:extLst>
              <a:ext uri="{FF2B5EF4-FFF2-40B4-BE49-F238E27FC236}">
                <a16:creationId xmlns:a16="http://schemas.microsoft.com/office/drawing/2014/main" id="{8A0BEBFB-51F0-7200-820E-6203F4E1906B}"/>
              </a:ext>
            </a:extLst>
          </p:cNvPr>
          <p:cNvSpPr>
            <a:spLocks noChangeArrowheads="1"/>
          </p:cNvSpPr>
          <p:nvPr/>
        </p:nvSpPr>
        <p:spPr bwMode="auto">
          <a:xfrm>
            <a:off x="1676400" y="35274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400">
                <a:latin typeface="Helvetica" pitchFamily="2" charset="0"/>
              </a:rPr>
              <a:t>30</a:t>
            </a:r>
            <a:endParaRPr lang="de-CH" altLang="de-DE" sz="2400">
              <a:latin typeface="Times New Roman" panose="02020603050405020304" pitchFamily="18" charset="0"/>
            </a:endParaRPr>
          </a:p>
        </p:txBody>
      </p:sp>
      <p:sp>
        <p:nvSpPr>
          <p:cNvPr id="25634" name="Rectangle 36">
            <a:extLst>
              <a:ext uri="{FF2B5EF4-FFF2-40B4-BE49-F238E27FC236}">
                <a16:creationId xmlns:a16="http://schemas.microsoft.com/office/drawing/2014/main" id="{1810FB3C-4660-D3AB-2B2E-825861C5D12B}"/>
              </a:ext>
            </a:extLst>
          </p:cNvPr>
          <p:cNvSpPr>
            <a:spLocks noChangeArrowheads="1"/>
          </p:cNvSpPr>
          <p:nvPr/>
        </p:nvSpPr>
        <p:spPr bwMode="auto">
          <a:xfrm>
            <a:off x="1676400" y="2994025"/>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400">
                <a:latin typeface="Helvetica" pitchFamily="2" charset="0"/>
              </a:rPr>
              <a:t>40</a:t>
            </a:r>
            <a:endParaRPr lang="de-CH" altLang="de-DE" sz="2400">
              <a:latin typeface="Times New Roman" panose="02020603050405020304" pitchFamily="18" charset="0"/>
            </a:endParaRPr>
          </a:p>
        </p:txBody>
      </p:sp>
      <p:sp>
        <p:nvSpPr>
          <p:cNvPr id="25635" name="Rectangle 37">
            <a:extLst>
              <a:ext uri="{FF2B5EF4-FFF2-40B4-BE49-F238E27FC236}">
                <a16:creationId xmlns:a16="http://schemas.microsoft.com/office/drawing/2014/main" id="{D9AAA258-873F-A912-3F61-ECBBE8C20503}"/>
              </a:ext>
            </a:extLst>
          </p:cNvPr>
          <p:cNvSpPr>
            <a:spLocks noChangeArrowheads="1"/>
          </p:cNvSpPr>
          <p:nvPr/>
        </p:nvSpPr>
        <p:spPr bwMode="auto">
          <a:xfrm>
            <a:off x="1676400" y="2470150"/>
            <a:ext cx="33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400">
                <a:latin typeface="Helvetica" pitchFamily="2" charset="0"/>
              </a:rPr>
              <a:t>50</a:t>
            </a:r>
            <a:endParaRPr lang="de-CH" altLang="de-DE" sz="2400">
              <a:latin typeface="Times New Roman" panose="02020603050405020304" pitchFamily="18" charset="0"/>
            </a:endParaRPr>
          </a:p>
        </p:txBody>
      </p:sp>
      <p:sp>
        <p:nvSpPr>
          <p:cNvPr id="25636" name="Rectangle 38">
            <a:extLst>
              <a:ext uri="{FF2B5EF4-FFF2-40B4-BE49-F238E27FC236}">
                <a16:creationId xmlns:a16="http://schemas.microsoft.com/office/drawing/2014/main" id="{1CDAA607-FE16-4FDF-E7C7-50A350505ABC}"/>
              </a:ext>
            </a:extLst>
          </p:cNvPr>
          <p:cNvSpPr>
            <a:spLocks noChangeArrowheads="1"/>
          </p:cNvSpPr>
          <p:nvPr/>
        </p:nvSpPr>
        <p:spPr bwMode="auto">
          <a:xfrm>
            <a:off x="2219325" y="5368925"/>
            <a:ext cx="64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000">
                <a:latin typeface="Helvetica" pitchFamily="2" charset="0"/>
              </a:rPr>
              <a:t>70-74</a:t>
            </a:r>
            <a:endParaRPr lang="de-CH" altLang="de-DE" sz="2000">
              <a:latin typeface="Times New Roman" panose="02020603050405020304" pitchFamily="18" charset="0"/>
            </a:endParaRPr>
          </a:p>
        </p:txBody>
      </p:sp>
      <p:sp>
        <p:nvSpPr>
          <p:cNvPr id="25637" name="Rectangle 39">
            <a:extLst>
              <a:ext uri="{FF2B5EF4-FFF2-40B4-BE49-F238E27FC236}">
                <a16:creationId xmlns:a16="http://schemas.microsoft.com/office/drawing/2014/main" id="{E28F79BF-A4F5-851B-08CD-28F046FE17FE}"/>
              </a:ext>
            </a:extLst>
          </p:cNvPr>
          <p:cNvSpPr>
            <a:spLocks noChangeArrowheads="1"/>
          </p:cNvSpPr>
          <p:nvPr/>
        </p:nvSpPr>
        <p:spPr bwMode="auto">
          <a:xfrm>
            <a:off x="3106738" y="5368925"/>
            <a:ext cx="649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000">
                <a:latin typeface="Helvetica" pitchFamily="2" charset="0"/>
              </a:rPr>
              <a:t>75-79</a:t>
            </a:r>
            <a:endParaRPr lang="de-CH" altLang="de-DE" sz="2000">
              <a:latin typeface="Times New Roman" panose="02020603050405020304" pitchFamily="18" charset="0"/>
            </a:endParaRPr>
          </a:p>
        </p:txBody>
      </p:sp>
      <p:sp>
        <p:nvSpPr>
          <p:cNvPr id="25638" name="Rectangle 40">
            <a:extLst>
              <a:ext uri="{FF2B5EF4-FFF2-40B4-BE49-F238E27FC236}">
                <a16:creationId xmlns:a16="http://schemas.microsoft.com/office/drawing/2014/main" id="{4021A7C5-90AF-801A-D8F1-82766A180E86}"/>
              </a:ext>
            </a:extLst>
          </p:cNvPr>
          <p:cNvSpPr>
            <a:spLocks noChangeArrowheads="1"/>
          </p:cNvSpPr>
          <p:nvPr/>
        </p:nvSpPr>
        <p:spPr bwMode="auto">
          <a:xfrm>
            <a:off x="3994150" y="5368925"/>
            <a:ext cx="584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a:latin typeface="Helvetica" pitchFamily="2" charset="0"/>
              </a:rPr>
              <a:t>80-84</a:t>
            </a:r>
            <a:endParaRPr lang="de-CH" altLang="de-DE">
              <a:latin typeface="Times New Roman" panose="02020603050405020304" pitchFamily="18" charset="0"/>
            </a:endParaRPr>
          </a:p>
        </p:txBody>
      </p:sp>
      <p:sp>
        <p:nvSpPr>
          <p:cNvPr id="25639" name="Rectangle 41">
            <a:extLst>
              <a:ext uri="{FF2B5EF4-FFF2-40B4-BE49-F238E27FC236}">
                <a16:creationId xmlns:a16="http://schemas.microsoft.com/office/drawing/2014/main" id="{63159FA8-3187-169A-4B7A-B4DD8CD0DEB7}"/>
              </a:ext>
            </a:extLst>
          </p:cNvPr>
          <p:cNvSpPr>
            <a:spLocks noChangeArrowheads="1"/>
          </p:cNvSpPr>
          <p:nvPr/>
        </p:nvSpPr>
        <p:spPr bwMode="auto">
          <a:xfrm>
            <a:off x="4881563" y="5368925"/>
            <a:ext cx="649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000">
                <a:latin typeface="Helvetica" pitchFamily="2" charset="0"/>
              </a:rPr>
              <a:t>85-89</a:t>
            </a:r>
            <a:endParaRPr lang="de-CH" altLang="de-DE" sz="2000">
              <a:latin typeface="Times New Roman" panose="02020603050405020304" pitchFamily="18" charset="0"/>
            </a:endParaRPr>
          </a:p>
        </p:txBody>
      </p:sp>
      <p:sp>
        <p:nvSpPr>
          <p:cNvPr id="25640" name="Rectangle 42">
            <a:extLst>
              <a:ext uri="{FF2B5EF4-FFF2-40B4-BE49-F238E27FC236}">
                <a16:creationId xmlns:a16="http://schemas.microsoft.com/office/drawing/2014/main" id="{CBFAAECA-F085-839D-87B3-13D2A79820A6}"/>
              </a:ext>
            </a:extLst>
          </p:cNvPr>
          <p:cNvSpPr>
            <a:spLocks noChangeArrowheads="1"/>
          </p:cNvSpPr>
          <p:nvPr/>
        </p:nvSpPr>
        <p:spPr bwMode="auto">
          <a:xfrm>
            <a:off x="5768975" y="5368925"/>
            <a:ext cx="649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000">
                <a:latin typeface="Helvetica" pitchFamily="2" charset="0"/>
              </a:rPr>
              <a:t>90-94</a:t>
            </a:r>
            <a:endParaRPr lang="de-CH" altLang="de-DE" sz="2000">
              <a:latin typeface="Times New Roman" panose="02020603050405020304" pitchFamily="18" charset="0"/>
            </a:endParaRPr>
          </a:p>
        </p:txBody>
      </p:sp>
      <p:sp>
        <p:nvSpPr>
          <p:cNvPr id="25641" name="Rectangle 43">
            <a:extLst>
              <a:ext uri="{FF2B5EF4-FFF2-40B4-BE49-F238E27FC236}">
                <a16:creationId xmlns:a16="http://schemas.microsoft.com/office/drawing/2014/main" id="{3AC0E093-5B50-1CC1-8980-EBC7C4FF4FBC}"/>
              </a:ext>
            </a:extLst>
          </p:cNvPr>
          <p:cNvSpPr>
            <a:spLocks noChangeArrowheads="1"/>
          </p:cNvSpPr>
          <p:nvPr/>
        </p:nvSpPr>
        <p:spPr bwMode="auto">
          <a:xfrm>
            <a:off x="6756400" y="5368925"/>
            <a:ext cx="430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000">
                <a:latin typeface="Helvetica" pitchFamily="2" charset="0"/>
              </a:rPr>
              <a:t>95+</a:t>
            </a:r>
            <a:endParaRPr lang="de-CH" altLang="de-DE" sz="2000">
              <a:latin typeface="Times New Roman" panose="02020603050405020304" pitchFamily="18" charset="0"/>
            </a:endParaRPr>
          </a:p>
        </p:txBody>
      </p:sp>
      <p:sp>
        <p:nvSpPr>
          <p:cNvPr id="25642" name="Rectangle 44">
            <a:extLst>
              <a:ext uri="{FF2B5EF4-FFF2-40B4-BE49-F238E27FC236}">
                <a16:creationId xmlns:a16="http://schemas.microsoft.com/office/drawing/2014/main" id="{E4C22DE4-BD23-F5CF-D43F-AD2FF3F840F5}"/>
              </a:ext>
            </a:extLst>
          </p:cNvPr>
          <p:cNvSpPr>
            <a:spLocks noChangeArrowheads="1"/>
          </p:cNvSpPr>
          <p:nvPr/>
        </p:nvSpPr>
        <p:spPr bwMode="auto">
          <a:xfrm>
            <a:off x="7432675" y="5340350"/>
            <a:ext cx="56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000">
                <a:latin typeface="Helvetica" pitchFamily="2" charset="0"/>
              </a:rPr>
              <a:t>Alter</a:t>
            </a:r>
            <a:endParaRPr lang="de-CH" altLang="de-DE" sz="2000">
              <a:latin typeface="Times New Roman" panose="02020603050405020304" pitchFamily="18" charset="0"/>
            </a:endParaRPr>
          </a:p>
        </p:txBody>
      </p:sp>
      <p:sp>
        <p:nvSpPr>
          <p:cNvPr id="25643" name="Line 45">
            <a:extLst>
              <a:ext uri="{FF2B5EF4-FFF2-40B4-BE49-F238E27FC236}">
                <a16:creationId xmlns:a16="http://schemas.microsoft.com/office/drawing/2014/main" id="{73AD72C7-B498-B143-6426-CDF3671B5D83}"/>
              </a:ext>
            </a:extLst>
          </p:cNvPr>
          <p:cNvSpPr>
            <a:spLocks noChangeShapeType="1"/>
          </p:cNvSpPr>
          <p:nvPr/>
        </p:nvSpPr>
        <p:spPr bwMode="auto">
          <a:xfrm flipV="1">
            <a:off x="2268538" y="3009900"/>
            <a:ext cx="373062" cy="58738"/>
          </a:xfrm>
          <a:prstGeom prst="line">
            <a:avLst/>
          </a:prstGeom>
          <a:noFill/>
          <a:ln w="66675">
            <a:solidFill>
              <a:schemeClr val="accent2"/>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44" name="Oval 46">
            <a:extLst>
              <a:ext uri="{FF2B5EF4-FFF2-40B4-BE49-F238E27FC236}">
                <a16:creationId xmlns:a16="http://schemas.microsoft.com/office/drawing/2014/main" id="{74EF1FEE-7B3F-339F-CB11-274544323E09}"/>
              </a:ext>
            </a:extLst>
          </p:cNvPr>
          <p:cNvSpPr>
            <a:spLocks noChangeArrowheads="1"/>
          </p:cNvSpPr>
          <p:nvPr/>
        </p:nvSpPr>
        <p:spPr bwMode="auto">
          <a:xfrm>
            <a:off x="2390775" y="2949575"/>
            <a:ext cx="112713" cy="106363"/>
          </a:xfrm>
          <a:prstGeom prst="ellipse">
            <a:avLst/>
          </a:prstGeom>
          <a:solidFill>
            <a:srgbClr val="FFFFFF"/>
          </a:solidFill>
          <a:ln w="11113">
            <a:solidFill>
              <a:srgbClr val="008011"/>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45" name="Rectangle 47">
            <a:extLst>
              <a:ext uri="{FF2B5EF4-FFF2-40B4-BE49-F238E27FC236}">
                <a16:creationId xmlns:a16="http://schemas.microsoft.com/office/drawing/2014/main" id="{003CB0C7-4F7E-6B62-C238-4CF17405D7F9}"/>
              </a:ext>
            </a:extLst>
          </p:cNvPr>
          <p:cNvSpPr>
            <a:spLocks noChangeArrowheads="1"/>
          </p:cNvSpPr>
          <p:nvPr/>
        </p:nvSpPr>
        <p:spPr bwMode="auto">
          <a:xfrm>
            <a:off x="2808288" y="2871788"/>
            <a:ext cx="946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000">
                <a:latin typeface="Helvetica" pitchFamily="2" charset="0"/>
              </a:rPr>
              <a:t>Demenz</a:t>
            </a:r>
            <a:endParaRPr lang="de-CH" altLang="de-DE" sz="2000">
              <a:latin typeface="Times New Roman" panose="02020603050405020304" pitchFamily="18" charset="0"/>
            </a:endParaRPr>
          </a:p>
        </p:txBody>
      </p:sp>
      <p:sp>
        <p:nvSpPr>
          <p:cNvPr id="25646" name="Line 48">
            <a:extLst>
              <a:ext uri="{FF2B5EF4-FFF2-40B4-BE49-F238E27FC236}">
                <a16:creationId xmlns:a16="http://schemas.microsoft.com/office/drawing/2014/main" id="{1CCE5C0E-488F-C384-3718-0CEE49798E6D}"/>
              </a:ext>
            </a:extLst>
          </p:cNvPr>
          <p:cNvSpPr>
            <a:spLocks noChangeShapeType="1"/>
          </p:cNvSpPr>
          <p:nvPr/>
        </p:nvSpPr>
        <p:spPr bwMode="auto">
          <a:xfrm flipV="1">
            <a:off x="2268538" y="2674938"/>
            <a:ext cx="373062" cy="33337"/>
          </a:xfrm>
          <a:prstGeom prst="line">
            <a:avLst/>
          </a:prstGeom>
          <a:noFill/>
          <a:ln w="66675">
            <a:solidFill>
              <a:srgbClr val="8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47" name="Freeform 49">
            <a:extLst>
              <a:ext uri="{FF2B5EF4-FFF2-40B4-BE49-F238E27FC236}">
                <a16:creationId xmlns:a16="http://schemas.microsoft.com/office/drawing/2014/main" id="{C21D03C3-7036-C1A9-5159-E464084D226D}"/>
              </a:ext>
            </a:extLst>
          </p:cNvPr>
          <p:cNvSpPr>
            <a:spLocks/>
          </p:cNvSpPr>
          <p:nvPr/>
        </p:nvSpPr>
        <p:spPr bwMode="auto">
          <a:xfrm>
            <a:off x="2397125" y="2620963"/>
            <a:ext cx="111125" cy="104775"/>
          </a:xfrm>
          <a:custGeom>
            <a:avLst/>
            <a:gdLst>
              <a:gd name="T0" fmla="*/ 2147483647 w 70"/>
              <a:gd name="T1" fmla="*/ 0 h 66"/>
              <a:gd name="T2" fmla="*/ 2147483647 w 70"/>
              <a:gd name="T3" fmla="*/ 2147483647 h 66"/>
              <a:gd name="T4" fmla="*/ 2147483647 w 70"/>
              <a:gd name="T5" fmla="*/ 2147483647 h 66"/>
              <a:gd name="T6" fmla="*/ 0 w 70"/>
              <a:gd name="T7" fmla="*/ 2147483647 h 66"/>
              <a:gd name="T8" fmla="*/ 2147483647 w 70"/>
              <a:gd name="T9" fmla="*/ 0 h 66"/>
              <a:gd name="T10" fmla="*/ 0 60000 65536"/>
              <a:gd name="T11" fmla="*/ 0 60000 65536"/>
              <a:gd name="T12" fmla="*/ 0 60000 65536"/>
              <a:gd name="T13" fmla="*/ 0 60000 65536"/>
              <a:gd name="T14" fmla="*/ 0 60000 65536"/>
              <a:gd name="T15" fmla="*/ 0 w 70"/>
              <a:gd name="T16" fmla="*/ 0 h 66"/>
              <a:gd name="T17" fmla="*/ 70 w 70"/>
              <a:gd name="T18" fmla="*/ 66 h 66"/>
            </a:gdLst>
            <a:ahLst/>
            <a:cxnLst>
              <a:cxn ang="T10">
                <a:pos x="T0" y="T1"/>
              </a:cxn>
              <a:cxn ang="T11">
                <a:pos x="T2" y="T3"/>
              </a:cxn>
              <a:cxn ang="T12">
                <a:pos x="T4" y="T5"/>
              </a:cxn>
              <a:cxn ang="T13">
                <a:pos x="T6" y="T7"/>
              </a:cxn>
              <a:cxn ang="T14">
                <a:pos x="T8" y="T9"/>
              </a:cxn>
            </a:cxnLst>
            <a:rect l="T15" t="T16" r="T17" b="T18"/>
            <a:pathLst>
              <a:path w="70" h="66">
                <a:moveTo>
                  <a:pt x="35" y="0"/>
                </a:moveTo>
                <a:lnTo>
                  <a:pt x="70" y="33"/>
                </a:lnTo>
                <a:lnTo>
                  <a:pt x="35" y="66"/>
                </a:lnTo>
                <a:lnTo>
                  <a:pt x="0" y="33"/>
                </a:lnTo>
                <a:lnTo>
                  <a:pt x="35" y="0"/>
                </a:lnTo>
                <a:close/>
              </a:path>
            </a:pathLst>
          </a:custGeom>
          <a:solidFill>
            <a:srgbClr val="FFFFFF"/>
          </a:solidFill>
          <a:ln w="11176">
            <a:solidFill>
              <a:srgbClr val="800000"/>
            </a:solidFill>
            <a:round/>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eaLnBrk="0" hangingPunct="0"/>
            <a:endParaRPr lang="de-CH" altLang="de-DE"/>
          </a:p>
        </p:txBody>
      </p:sp>
      <p:sp>
        <p:nvSpPr>
          <p:cNvPr id="25648" name="Rectangle 50">
            <a:extLst>
              <a:ext uri="{FF2B5EF4-FFF2-40B4-BE49-F238E27FC236}">
                <a16:creationId xmlns:a16="http://schemas.microsoft.com/office/drawing/2014/main" id="{FFE875DF-B97C-0118-B82F-5B597A38DB27}"/>
              </a:ext>
            </a:extLst>
          </p:cNvPr>
          <p:cNvSpPr>
            <a:spLocks noChangeArrowheads="1"/>
          </p:cNvSpPr>
          <p:nvPr/>
        </p:nvSpPr>
        <p:spPr bwMode="auto">
          <a:xfrm>
            <a:off x="2808288" y="2536825"/>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sz="2000">
                <a:latin typeface="Helvetica" pitchFamily="2" charset="0"/>
              </a:rPr>
              <a:t>Depression</a:t>
            </a:r>
            <a:endParaRPr lang="de-CH" altLang="de-DE" sz="2000">
              <a:latin typeface="Times New Roman" panose="02020603050405020304" pitchFamily="18" charset="0"/>
            </a:endParaRPr>
          </a:p>
        </p:txBody>
      </p:sp>
      <p:sp>
        <p:nvSpPr>
          <p:cNvPr id="25649" name="Rectangle 52">
            <a:extLst>
              <a:ext uri="{FF2B5EF4-FFF2-40B4-BE49-F238E27FC236}">
                <a16:creationId xmlns:a16="http://schemas.microsoft.com/office/drawing/2014/main" id="{81077CF3-44F8-EEDB-4834-B3D228CAEC76}"/>
              </a:ext>
            </a:extLst>
          </p:cNvPr>
          <p:cNvSpPr>
            <a:spLocks noChangeArrowheads="1"/>
          </p:cNvSpPr>
          <p:nvPr/>
        </p:nvSpPr>
        <p:spPr bwMode="auto">
          <a:xfrm rot="5400000" flipH="1">
            <a:off x="-278606" y="3599657"/>
            <a:ext cx="2873375"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0" hangingPunct="0"/>
            <a:r>
              <a:rPr lang="de-DE" altLang="de-DE" sz="2800">
                <a:latin typeface="Times New Roman" panose="02020603050405020304" pitchFamily="18" charset="0"/>
              </a:rPr>
              <a:t>Prozent</a:t>
            </a:r>
          </a:p>
        </p:txBody>
      </p:sp>
      <p:sp>
        <p:nvSpPr>
          <p:cNvPr id="25650" name="Rectangle 53">
            <a:extLst>
              <a:ext uri="{FF2B5EF4-FFF2-40B4-BE49-F238E27FC236}">
                <a16:creationId xmlns:a16="http://schemas.microsoft.com/office/drawing/2014/main" id="{591F5C9D-70DD-B94E-E87E-A5B3FF2237F2}"/>
              </a:ext>
            </a:extLst>
          </p:cNvPr>
          <p:cNvSpPr>
            <a:spLocks noChangeArrowheads="1"/>
          </p:cNvSpPr>
          <p:nvPr/>
        </p:nvSpPr>
        <p:spPr bwMode="auto">
          <a:xfrm>
            <a:off x="1042988" y="5805488"/>
            <a:ext cx="328295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0" hangingPunct="0"/>
            <a:r>
              <a:rPr lang="de-DE" altLang="de-DE" sz="1600">
                <a:latin typeface="Times New Roman" panose="02020603050405020304" pitchFamily="18" charset="0"/>
              </a:rPr>
              <a:t>Berliner Altersstudie 1996</a:t>
            </a:r>
          </a:p>
        </p:txBody>
      </p:sp>
      <p:sp>
        <p:nvSpPr>
          <p:cNvPr id="25651" name="Line 54">
            <a:extLst>
              <a:ext uri="{FF2B5EF4-FFF2-40B4-BE49-F238E27FC236}">
                <a16:creationId xmlns:a16="http://schemas.microsoft.com/office/drawing/2014/main" id="{D622FB31-7CFE-31C1-4E63-FFE7ACB0DBC4}"/>
              </a:ext>
            </a:extLst>
          </p:cNvPr>
          <p:cNvSpPr>
            <a:spLocks noChangeShapeType="1"/>
          </p:cNvSpPr>
          <p:nvPr/>
        </p:nvSpPr>
        <p:spPr bwMode="auto">
          <a:xfrm>
            <a:off x="5180013" y="5264150"/>
            <a:ext cx="1587" cy="7302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5652" name="Line 55">
            <a:extLst>
              <a:ext uri="{FF2B5EF4-FFF2-40B4-BE49-F238E27FC236}">
                <a16:creationId xmlns:a16="http://schemas.microsoft.com/office/drawing/2014/main" id="{5D57C73C-DCFB-A315-9740-548850FB7DDA}"/>
              </a:ext>
            </a:extLst>
          </p:cNvPr>
          <p:cNvSpPr>
            <a:spLocks noChangeShapeType="1"/>
          </p:cNvSpPr>
          <p:nvPr/>
        </p:nvSpPr>
        <p:spPr bwMode="auto">
          <a:xfrm>
            <a:off x="6915150" y="5251450"/>
            <a:ext cx="1588" cy="73025"/>
          </a:xfrm>
          <a:prstGeom prst="line">
            <a:avLst/>
          </a:prstGeom>
          <a:noFill/>
          <a:ln w="11113">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F9F9F9B7-3857-8D51-D44F-A56F38D6A7B6}"/>
              </a:ext>
            </a:extLst>
          </p:cNvPr>
          <p:cNvSpPr>
            <a:spLocks noGrp="1"/>
          </p:cNvSpPr>
          <p:nvPr>
            <p:ph type="title"/>
          </p:nvPr>
        </p:nvSpPr>
        <p:spPr/>
        <p:txBody>
          <a:bodyPr/>
          <a:lstStyle/>
          <a:p>
            <a:r>
              <a:rPr lang="de-DE" altLang="de-DE"/>
              <a:t>Alter und Psychotherapie</a:t>
            </a:r>
          </a:p>
        </p:txBody>
      </p:sp>
      <p:pic>
        <p:nvPicPr>
          <p:cNvPr id="22531" name="Inhaltsplatzhalter 3" descr="Sigmund alt.jpg">
            <a:extLst>
              <a:ext uri="{FF2B5EF4-FFF2-40B4-BE49-F238E27FC236}">
                <a16:creationId xmlns:a16="http://schemas.microsoft.com/office/drawing/2014/main" id="{3100D6A6-971A-5FA0-D6A9-4BCE74587A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539" b="-21539"/>
          <a:stretch>
            <a:fillRect/>
          </a:stretch>
        </p:blip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D9CC394B-1889-9A22-5400-82379F39FE08}"/>
              </a:ext>
            </a:extLst>
          </p:cNvPr>
          <p:cNvSpPr>
            <a:spLocks noGrp="1"/>
          </p:cNvSpPr>
          <p:nvPr>
            <p:ph type="title"/>
          </p:nvPr>
        </p:nvSpPr>
        <p:spPr/>
        <p:txBody>
          <a:bodyPr/>
          <a:lstStyle/>
          <a:p>
            <a:r>
              <a:rPr lang="de-DE" altLang="de-DE" sz="3600"/>
              <a:t>Modell der </a:t>
            </a:r>
            <a:r>
              <a:rPr lang="de-DE" altLang="de-DE" sz="3600" b="1"/>
              <a:t>S</a:t>
            </a:r>
            <a:r>
              <a:rPr lang="de-DE" altLang="de-DE" sz="3600"/>
              <a:t>elektion, </a:t>
            </a:r>
            <a:r>
              <a:rPr lang="de-DE" altLang="de-DE" sz="3600" b="1"/>
              <a:t>O</a:t>
            </a:r>
            <a:r>
              <a:rPr lang="de-DE" altLang="de-DE" sz="3600"/>
              <a:t>ptimierung und </a:t>
            </a:r>
            <a:r>
              <a:rPr lang="de-DE" altLang="de-DE" sz="3600" b="1"/>
              <a:t>K</a:t>
            </a:r>
            <a:r>
              <a:rPr lang="de-DE" altLang="de-DE" sz="3600"/>
              <a:t>ompensation (Baltes u. Baltes 1990)</a:t>
            </a:r>
          </a:p>
        </p:txBody>
      </p:sp>
      <p:sp>
        <p:nvSpPr>
          <p:cNvPr id="4" name="Inhaltsplatzhalter 3">
            <a:extLst>
              <a:ext uri="{FF2B5EF4-FFF2-40B4-BE49-F238E27FC236}">
                <a16:creationId xmlns:a16="http://schemas.microsoft.com/office/drawing/2014/main" id="{9A9F7F5E-D621-CCAE-22AB-5A49A373FC3C}"/>
              </a:ext>
            </a:extLst>
          </p:cNvPr>
          <p:cNvSpPr>
            <a:spLocks noGrp="1"/>
          </p:cNvSpPr>
          <p:nvPr>
            <p:ph idx="1"/>
          </p:nvPr>
        </p:nvSpPr>
        <p:spPr/>
        <p:txBody>
          <a:bodyPr>
            <a:normAutofit/>
          </a:bodyPr>
          <a:lstStyle/>
          <a:p>
            <a:pPr>
              <a:lnSpc>
                <a:spcPct val="80000"/>
              </a:lnSpc>
            </a:pPr>
            <a:r>
              <a:rPr lang="de-DE" altLang="de-DE" sz="2700" b="1"/>
              <a:t>S</a:t>
            </a:r>
            <a:r>
              <a:rPr lang="de-DE" altLang="de-DE" sz="2700"/>
              <a:t>elektion</a:t>
            </a:r>
          </a:p>
          <a:p>
            <a:pPr lvl="1">
              <a:lnSpc>
                <a:spcPct val="80000"/>
              </a:lnSpc>
            </a:pPr>
            <a:r>
              <a:rPr lang="de-DE" altLang="de-DE" sz="2400"/>
              <a:t>Neuformulierung von Entwicklungszielen</a:t>
            </a:r>
          </a:p>
          <a:p>
            <a:pPr lvl="1">
              <a:lnSpc>
                <a:spcPct val="80000"/>
              </a:lnSpc>
            </a:pPr>
            <a:r>
              <a:rPr lang="de-DE" altLang="de-DE" sz="2400"/>
              <a:t>elektiv vs. verlustbetont</a:t>
            </a:r>
          </a:p>
          <a:p>
            <a:pPr>
              <a:lnSpc>
                <a:spcPct val="80000"/>
              </a:lnSpc>
            </a:pPr>
            <a:r>
              <a:rPr lang="de-DE" altLang="de-DE" sz="2700" b="1"/>
              <a:t>O</a:t>
            </a:r>
            <a:r>
              <a:rPr lang="de-DE" altLang="de-DE" sz="2700"/>
              <a:t>ptimierung</a:t>
            </a:r>
          </a:p>
          <a:p>
            <a:pPr lvl="1">
              <a:lnSpc>
                <a:spcPct val="80000"/>
              </a:lnSpc>
            </a:pPr>
            <a:r>
              <a:rPr lang="de-DE" altLang="de-DE" sz="2400"/>
              <a:t>Erwerben und Verbessern von Mitteln, Ressourcen und Handlungsweisen</a:t>
            </a:r>
          </a:p>
          <a:p>
            <a:pPr lvl="1">
              <a:lnSpc>
                <a:spcPct val="80000"/>
              </a:lnSpc>
            </a:pPr>
            <a:r>
              <a:rPr lang="de-DE" altLang="de-DE" sz="2400"/>
              <a:t>Aufmerksamkeit, Anstrengung, Übung, Zeit, Motivation, externe Hilfe</a:t>
            </a:r>
          </a:p>
          <a:p>
            <a:pPr>
              <a:lnSpc>
                <a:spcPct val="80000"/>
              </a:lnSpc>
            </a:pPr>
            <a:r>
              <a:rPr lang="de-DE" altLang="de-DE" sz="2700" b="1"/>
              <a:t>K</a:t>
            </a:r>
            <a:r>
              <a:rPr lang="de-DE" altLang="de-DE" sz="2700"/>
              <a:t>ompensation</a:t>
            </a:r>
          </a:p>
          <a:p>
            <a:pPr lvl="1">
              <a:lnSpc>
                <a:spcPct val="80000"/>
              </a:lnSpc>
            </a:pPr>
            <a:r>
              <a:rPr lang="de-DE" altLang="de-DE" sz="2400"/>
              <a:t>Neuerwerb oder Anwendung von Strategien zur Wiederherstellung eines früheren Entwicklungsstatus bzw. von Wohlbefinden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Depressionen</a:t>
            </a:r>
          </a:p>
        </p:txBody>
      </p:sp>
      <p:pic>
        <p:nvPicPr>
          <p:cNvPr id="4" name="Inhaltsplatzhalter 3"/>
          <p:cNvPicPr>
            <a:picLocks noGrp="1" noChangeAspect="1"/>
          </p:cNvPicPr>
          <p:nvPr>
            <p:ph idx="1"/>
          </p:nvPr>
        </p:nvPicPr>
        <p:blipFill>
          <a:blip r:embed="rId2"/>
          <a:stretch>
            <a:fillRect/>
          </a:stretch>
        </p:blipFill>
        <p:spPr>
          <a:xfrm>
            <a:off x="457200" y="1693267"/>
            <a:ext cx="8229600" cy="4339828"/>
          </a:xfrm>
          <a:prstGeom prst="rect">
            <a:avLst/>
          </a:prstGeom>
        </p:spPr>
      </p:pic>
      <p:sp>
        <p:nvSpPr>
          <p:cNvPr id="5" name="Textfeld 4"/>
          <p:cNvSpPr txBox="1"/>
          <p:nvPr/>
        </p:nvSpPr>
        <p:spPr>
          <a:xfrm>
            <a:off x="6084168" y="6124058"/>
            <a:ext cx="2676887" cy="369332"/>
          </a:xfrm>
          <a:prstGeom prst="rect">
            <a:avLst/>
          </a:prstGeom>
          <a:noFill/>
        </p:spPr>
        <p:txBody>
          <a:bodyPr wrap="none" rtlCol="0">
            <a:spAutoFit/>
          </a:bodyPr>
          <a:lstStyle/>
          <a:p>
            <a:r>
              <a:rPr lang="de-CH" dirty="0"/>
              <a:t>Vincent Van Gogh, 1890</a:t>
            </a:r>
          </a:p>
        </p:txBody>
      </p:sp>
    </p:spTree>
    <p:extLst>
      <p:ext uri="{BB962C8B-B14F-4D97-AF65-F5344CB8AC3E}">
        <p14:creationId xmlns:p14="http://schemas.microsoft.com/office/powerpoint/2010/main" val="1708538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a:extLst>
              <a:ext uri="{FF2B5EF4-FFF2-40B4-BE49-F238E27FC236}">
                <a16:creationId xmlns:a16="http://schemas.microsoft.com/office/drawing/2014/main" id="{58384708-2124-62DE-0EE5-81B7BC71833D}"/>
              </a:ext>
            </a:extLst>
          </p:cNvPr>
          <p:cNvSpPr>
            <a:spLocks noGrp="1"/>
          </p:cNvSpPr>
          <p:nvPr>
            <p:ph type="title"/>
          </p:nvPr>
        </p:nvSpPr>
        <p:spPr/>
        <p:txBody>
          <a:bodyPr/>
          <a:lstStyle/>
          <a:p>
            <a:r>
              <a:rPr lang="de-DE" altLang="de-DE"/>
              <a:t>Globale Bedeutung der Depression</a:t>
            </a:r>
            <a:br>
              <a:rPr lang="de-DE" altLang="de-DE" sz="2000"/>
            </a:br>
            <a:r>
              <a:rPr lang="de-DE" altLang="de-DE" sz="2000"/>
              <a:t>Angaben WHO 2004</a:t>
            </a:r>
            <a:endParaRPr lang="de-DE" altLang="de-DE"/>
          </a:p>
        </p:txBody>
      </p:sp>
      <p:pic>
        <p:nvPicPr>
          <p:cNvPr id="23555" name="Bild 3">
            <a:extLst>
              <a:ext uri="{FF2B5EF4-FFF2-40B4-BE49-F238E27FC236}">
                <a16:creationId xmlns:a16="http://schemas.microsoft.com/office/drawing/2014/main" id="{4118248C-EED2-AE9A-A11B-5CAEDFF1E1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17638"/>
            <a:ext cx="7050088"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feld 4">
            <a:extLst>
              <a:ext uri="{FF2B5EF4-FFF2-40B4-BE49-F238E27FC236}">
                <a16:creationId xmlns:a16="http://schemas.microsoft.com/office/drawing/2014/main" id="{169678E3-1566-A830-02BA-32B66609269C}"/>
              </a:ext>
            </a:extLst>
          </p:cNvPr>
          <p:cNvSpPr txBox="1">
            <a:spLocks noChangeArrowheads="1"/>
          </p:cNvSpPr>
          <p:nvPr/>
        </p:nvSpPr>
        <p:spPr bwMode="auto">
          <a:xfrm>
            <a:off x="838200" y="5924550"/>
            <a:ext cx="73929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a:t>Mit einer Krankheit gelebte und durch eine Krankheit verlorene Jahre (DALYs)</a:t>
            </a:r>
          </a:p>
          <a:p>
            <a:endParaRPr lang="de-DE" alt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5">
            <a:extLst>
              <a:ext uri="{FF2B5EF4-FFF2-40B4-BE49-F238E27FC236}">
                <a16:creationId xmlns:a16="http://schemas.microsoft.com/office/drawing/2014/main" id="{E9003D43-2223-49CD-712D-54B5C9543BE1}"/>
              </a:ext>
            </a:extLst>
          </p:cNvPr>
          <p:cNvSpPr>
            <a:spLocks noGrp="1"/>
          </p:cNvSpPr>
          <p:nvPr>
            <p:ph type="title"/>
          </p:nvPr>
        </p:nvSpPr>
        <p:spPr/>
        <p:txBody>
          <a:bodyPr/>
          <a:lstStyle/>
          <a:p>
            <a:r>
              <a:rPr lang="de-CH" altLang="de-DE" sz="4000"/>
              <a:t>Geschichte der Diagnose Depression</a:t>
            </a:r>
          </a:p>
        </p:txBody>
      </p:sp>
      <p:sp>
        <p:nvSpPr>
          <p:cNvPr id="5123" name="Inhaltsplatzhalter 6">
            <a:extLst>
              <a:ext uri="{FF2B5EF4-FFF2-40B4-BE49-F238E27FC236}">
                <a16:creationId xmlns:a16="http://schemas.microsoft.com/office/drawing/2014/main" id="{EAF2D8DD-D231-A1E6-DFD9-A5492DB19C49}"/>
              </a:ext>
            </a:extLst>
          </p:cNvPr>
          <p:cNvSpPr>
            <a:spLocks noGrp="1"/>
          </p:cNvSpPr>
          <p:nvPr>
            <p:ph idx="1"/>
          </p:nvPr>
        </p:nvSpPr>
        <p:spPr/>
        <p:txBody>
          <a:bodyPr/>
          <a:lstStyle/>
          <a:p>
            <a:pPr marL="0" indent="0">
              <a:buFont typeface="Arial" panose="020B0604020202020204" pitchFamily="34" charset="0"/>
              <a:buNone/>
            </a:pPr>
            <a:r>
              <a:rPr lang="de-CH" altLang="de-DE" sz="2000"/>
              <a:t>Hippokrates, Galenos ca 400 v.Ch. Vier Säfte Lehre Melancholie (schwarze Galle) </a:t>
            </a:r>
          </a:p>
          <a:p>
            <a:pPr marL="0" indent="0">
              <a:buFont typeface="Arial" panose="020B0604020202020204" pitchFamily="34" charset="0"/>
              <a:buNone/>
            </a:pPr>
            <a:r>
              <a:rPr lang="de-CH" altLang="de-DE" sz="2000"/>
              <a:t>Starkes Gefühl, geringe Ent-</a:t>
            </a:r>
          </a:p>
          <a:p>
            <a:pPr marL="0" indent="0">
              <a:buFont typeface="Arial" panose="020B0604020202020204" pitchFamily="34" charset="0"/>
              <a:buNone/>
            </a:pPr>
            <a:r>
              <a:rPr lang="de-CH" altLang="de-DE" sz="2000"/>
              <a:t>Scheidungskraft, schwacher Wille</a:t>
            </a:r>
          </a:p>
          <a:p>
            <a:pPr marL="0" indent="0">
              <a:buFont typeface="Arial" panose="020B0604020202020204" pitchFamily="34" charset="0"/>
              <a:buNone/>
            </a:pPr>
            <a:endParaRPr lang="de-CH" altLang="de-DE" sz="2000"/>
          </a:p>
          <a:p>
            <a:pPr marL="0" indent="0">
              <a:buFont typeface="Arial" panose="020B0604020202020204" pitchFamily="34" charset="0"/>
              <a:buNone/>
            </a:pPr>
            <a:r>
              <a:rPr lang="de-CH" altLang="de-DE" sz="2000"/>
              <a:t>In christlicher Ethik gelten </a:t>
            </a:r>
          </a:p>
          <a:p>
            <a:pPr marL="0" indent="0">
              <a:buFont typeface="Arial" panose="020B0604020202020204" pitchFamily="34" charset="0"/>
              <a:buNone/>
            </a:pPr>
            <a:r>
              <a:rPr lang="de-CH" altLang="de-DE" sz="2000"/>
              <a:t>Tristitia (Traurigkeit) und</a:t>
            </a:r>
          </a:p>
          <a:p>
            <a:pPr marL="0" indent="0">
              <a:buFont typeface="Arial" panose="020B0604020202020204" pitchFamily="34" charset="0"/>
              <a:buNone/>
            </a:pPr>
            <a:r>
              <a:rPr lang="de-CH" altLang="de-DE" sz="2000"/>
              <a:t>Acedia (geistige Trägheit)</a:t>
            </a:r>
          </a:p>
          <a:p>
            <a:pPr marL="0" indent="0">
              <a:buFont typeface="Arial" panose="020B0604020202020204" pitchFamily="34" charset="0"/>
              <a:buNone/>
            </a:pPr>
            <a:r>
              <a:rPr lang="de-CH" altLang="de-DE" sz="2000"/>
              <a:t>Als Todsünden.</a:t>
            </a:r>
          </a:p>
          <a:p>
            <a:pPr marL="0" indent="0">
              <a:buFont typeface="Arial" panose="020B0604020202020204" pitchFamily="34" charset="0"/>
              <a:buNone/>
            </a:pPr>
            <a:r>
              <a:rPr lang="de-CH" altLang="de-DE" sz="2000"/>
              <a:t>(Gregor der Grosse 540-604 n.Ch.</a:t>
            </a:r>
          </a:p>
          <a:p>
            <a:pPr marL="0" indent="0">
              <a:buFont typeface="Arial" panose="020B0604020202020204" pitchFamily="34" charset="0"/>
              <a:buNone/>
            </a:pPr>
            <a:r>
              <a:rPr lang="de-CH" altLang="de-DE" sz="2000"/>
              <a:t>7 Todsünden)</a:t>
            </a:r>
          </a:p>
        </p:txBody>
      </p:sp>
      <p:sp>
        <p:nvSpPr>
          <p:cNvPr id="5124" name="Datumsplatzhalter 1">
            <a:extLst>
              <a:ext uri="{FF2B5EF4-FFF2-40B4-BE49-F238E27FC236}">
                <a16:creationId xmlns:a16="http://schemas.microsoft.com/office/drawing/2014/main" id="{481A0001-6D1D-702F-67C9-5C58D913993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FC203C2-3FFB-0B44-B51E-FFBCB07B85D5}"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5125" name="Fußzeilenplatzhalter 2">
            <a:extLst>
              <a:ext uri="{FF2B5EF4-FFF2-40B4-BE49-F238E27FC236}">
                <a16:creationId xmlns:a16="http://schemas.microsoft.com/office/drawing/2014/main" id="{45CBEB4C-854F-0596-A951-DCDDCB3E0DE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
        <p:nvSpPr>
          <p:cNvPr id="5126" name="Foliennummernplatzhalter 3">
            <a:extLst>
              <a:ext uri="{FF2B5EF4-FFF2-40B4-BE49-F238E27FC236}">
                <a16:creationId xmlns:a16="http://schemas.microsoft.com/office/drawing/2014/main" id="{0B8DB1D0-8B1C-B535-4E6A-1BCC89260CA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316A5A3-D6D4-EE44-9D4F-7A6C137D0774}" type="slidenum">
              <a:rPr lang="de-DE" altLang="de-DE" sz="1200">
                <a:solidFill>
                  <a:srgbClr val="898989"/>
                </a:solidFill>
              </a:rPr>
              <a:pPr>
                <a:spcBef>
                  <a:spcPct val="0"/>
                </a:spcBef>
                <a:buFontTx/>
                <a:buNone/>
              </a:pPr>
              <a:t>15</a:t>
            </a:fld>
            <a:endParaRPr lang="de-DE" altLang="de-DE" sz="1200">
              <a:solidFill>
                <a:srgbClr val="898989"/>
              </a:solidFill>
            </a:endParaRPr>
          </a:p>
        </p:txBody>
      </p:sp>
      <p:pic>
        <p:nvPicPr>
          <p:cNvPr id="5127" name="Grafik 7">
            <a:extLst>
              <a:ext uri="{FF2B5EF4-FFF2-40B4-BE49-F238E27FC236}">
                <a16:creationId xmlns:a16="http://schemas.microsoft.com/office/drawing/2014/main" id="{DED8BEF5-B125-005F-A3EF-82F2775A6481}"/>
              </a:ext>
            </a:extLst>
          </p:cNvPr>
          <p:cNvPicPr preferRelativeResize="0">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237038" y="2246313"/>
            <a:ext cx="380047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60336885-8E2B-889F-11E6-5E49450F2140}"/>
              </a:ext>
            </a:extLst>
          </p:cNvPr>
          <p:cNvSpPr>
            <a:spLocks noGrp="1"/>
          </p:cNvSpPr>
          <p:nvPr>
            <p:ph type="title"/>
          </p:nvPr>
        </p:nvSpPr>
        <p:spPr/>
        <p:txBody>
          <a:bodyPr/>
          <a:lstStyle/>
          <a:p>
            <a:r>
              <a:rPr lang="de-CH" altLang="de-DE"/>
              <a:t>Geschichte der Depression</a:t>
            </a:r>
          </a:p>
        </p:txBody>
      </p:sp>
      <p:sp>
        <p:nvSpPr>
          <p:cNvPr id="6147" name="Datumsplatzhalter 3">
            <a:extLst>
              <a:ext uri="{FF2B5EF4-FFF2-40B4-BE49-F238E27FC236}">
                <a16:creationId xmlns:a16="http://schemas.microsoft.com/office/drawing/2014/main" id="{2E240B56-A503-7D1D-949C-251870F19DE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76BA60E-0979-FE43-87B8-4B627F887986}"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6148" name="Fußzeilenplatzhalter 4">
            <a:extLst>
              <a:ext uri="{FF2B5EF4-FFF2-40B4-BE49-F238E27FC236}">
                <a16:creationId xmlns:a16="http://schemas.microsoft.com/office/drawing/2014/main" id="{EF58D139-218D-4F13-9A7D-9EB1C5C4B69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
        <p:nvSpPr>
          <p:cNvPr id="6149" name="Foliennummernplatzhalter 5">
            <a:extLst>
              <a:ext uri="{FF2B5EF4-FFF2-40B4-BE49-F238E27FC236}">
                <a16:creationId xmlns:a16="http://schemas.microsoft.com/office/drawing/2014/main" id="{3002483B-23EF-7357-CD7F-F682E7E248E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58C299F-ACF3-C346-8A84-19ED57D90097}" type="slidenum">
              <a:rPr lang="de-DE" altLang="de-DE" sz="1200">
                <a:solidFill>
                  <a:srgbClr val="898989"/>
                </a:solidFill>
              </a:rPr>
              <a:pPr>
                <a:spcBef>
                  <a:spcPct val="0"/>
                </a:spcBef>
                <a:buFontTx/>
                <a:buNone/>
              </a:pPr>
              <a:t>16</a:t>
            </a:fld>
            <a:endParaRPr lang="de-DE" altLang="de-DE" sz="1200">
              <a:solidFill>
                <a:srgbClr val="898989"/>
              </a:solidFill>
            </a:endParaRPr>
          </a:p>
        </p:txBody>
      </p:sp>
      <p:pic>
        <p:nvPicPr>
          <p:cNvPr id="6150" name="Bild 3" descr="Melencholia.jpg">
            <a:extLst>
              <a:ext uri="{FF2B5EF4-FFF2-40B4-BE49-F238E27FC236}">
                <a16:creationId xmlns:a16="http://schemas.microsoft.com/office/drawing/2014/main" id="{668875B9-76DA-9D7C-E06F-D72D3773FCF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849813" y="1600200"/>
            <a:ext cx="3406775" cy="4525963"/>
          </a:xfrm>
          <a:noFill/>
        </p:spPr>
      </p:pic>
      <p:sp>
        <p:nvSpPr>
          <p:cNvPr id="6151" name="Textfeld 8">
            <a:extLst>
              <a:ext uri="{FF2B5EF4-FFF2-40B4-BE49-F238E27FC236}">
                <a16:creationId xmlns:a16="http://schemas.microsoft.com/office/drawing/2014/main" id="{AE14BEC9-897F-D991-C268-13DD11BCAABD}"/>
              </a:ext>
            </a:extLst>
          </p:cNvPr>
          <p:cNvSpPr txBox="1">
            <a:spLocks noChangeArrowheads="1"/>
          </p:cNvSpPr>
          <p:nvPr/>
        </p:nvSpPr>
        <p:spPr bwMode="auto">
          <a:xfrm>
            <a:off x="1006475" y="1801813"/>
            <a:ext cx="376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CH" altLang="de-DE" sz="1800">
                <a:latin typeface="Arial" panose="020B0604020202020204" pitchFamily="34" charset="0"/>
              </a:rPr>
              <a:t>Renaissance ,1514, Albrecht Dürer</a:t>
            </a:r>
          </a:p>
          <a:p>
            <a:pPr>
              <a:spcBef>
                <a:spcPct val="0"/>
              </a:spcBef>
              <a:buFontTx/>
              <a:buNone/>
            </a:pPr>
            <a:r>
              <a:rPr lang="de-CH" altLang="de-DE" sz="1800">
                <a:latin typeface="Arial" panose="020B0604020202020204" pitchFamily="34" charset="0"/>
              </a:rPr>
              <a:t>Melancholia</a:t>
            </a:r>
          </a:p>
        </p:txBody>
      </p:sp>
      <p:sp>
        <p:nvSpPr>
          <p:cNvPr id="6152" name="Textfeld 9">
            <a:extLst>
              <a:ext uri="{FF2B5EF4-FFF2-40B4-BE49-F238E27FC236}">
                <a16:creationId xmlns:a16="http://schemas.microsoft.com/office/drawing/2014/main" id="{AEC835DB-B867-6CB8-20FF-E9290C389C4A}"/>
              </a:ext>
            </a:extLst>
          </p:cNvPr>
          <p:cNvSpPr txBox="1">
            <a:spLocks noChangeArrowheads="1"/>
          </p:cNvSpPr>
          <p:nvPr/>
        </p:nvSpPr>
        <p:spPr bwMode="auto">
          <a:xfrm>
            <a:off x="1006475" y="3078163"/>
            <a:ext cx="321151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just">
              <a:spcBef>
                <a:spcPct val="0"/>
              </a:spcBef>
              <a:buFontTx/>
              <a:buNone/>
            </a:pPr>
            <a:r>
              <a:rPr lang="de-DE" altLang="de-DE" sz="1200">
                <a:latin typeface="Arial" panose="020B0604020202020204" pitchFamily="34" charset="0"/>
              </a:rPr>
              <a:t>Es ist Dürer und seinen humanistischen Zeitgenossen durchaus klar, daß sie sich von der hergebrachten eindeutigen Verur-teilung der Melancholie als Sünde dis-tanzieren. </a:t>
            </a:r>
          </a:p>
          <a:p>
            <a:pPr algn="just">
              <a:spcBef>
                <a:spcPct val="0"/>
              </a:spcBef>
              <a:buFontTx/>
              <a:buNone/>
            </a:pPr>
            <a:r>
              <a:rPr lang="de-DE" altLang="de-DE" sz="1200">
                <a:latin typeface="Arial" panose="020B0604020202020204" pitchFamily="34" charset="0"/>
              </a:rPr>
              <a:t>Zurückgreifend auf Platons Schriften und Aristoteles Ausspruch von der „Melancholie der Besten“ betonen sie die Fähigkeit des Melancholikers als Künstler und fein-sinnigem Denker.</a:t>
            </a:r>
            <a:endParaRPr lang="de-CH" altLang="de-DE" sz="1200">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3535B510-C39C-6D98-32EB-D8455AE4A29D}"/>
              </a:ext>
            </a:extLst>
          </p:cNvPr>
          <p:cNvSpPr>
            <a:spLocks noGrp="1"/>
          </p:cNvSpPr>
          <p:nvPr>
            <p:ph type="title"/>
          </p:nvPr>
        </p:nvSpPr>
        <p:spPr/>
        <p:txBody>
          <a:bodyPr/>
          <a:lstStyle/>
          <a:p>
            <a:r>
              <a:rPr lang="de-CH" altLang="de-DE"/>
              <a:t>Geschichte der Depression</a:t>
            </a:r>
          </a:p>
        </p:txBody>
      </p:sp>
      <p:sp>
        <p:nvSpPr>
          <p:cNvPr id="7171" name="Datumsplatzhalter 3">
            <a:extLst>
              <a:ext uri="{FF2B5EF4-FFF2-40B4-BE49-F238E27FC236}">
                <a16:creationId xmlns:a16="http://schemas.microsoft.com/office/drawing/2014/main" id="{4A0F496C-741C-DC3C-BF05-7A6F64A20E0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BB1F2D1-5851-1A44-82B4-61F369DC74EF}"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7172" name="Fußzeilenplatzhalter 4">
            <a:extLst>
              <a:ext uri="{FF2B5EF4-FFF2-40B4-BE49-F238E27FC236}">
                <a16:creationId xmlns:a16="http://schemas.microsoft.com/office/drawing/2014/main" id="{ABA510AD-4BCF-DB7A-D87E-62362E16463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
        <p:nvSpPr>
          <p:cNvPr id="7173" name="Foliennummernplatzhalter 5">
            <a:extLst>
              <a:ext uri="{FF2B5EF4-FFF2-40B4-BE49-F238E27FC236}">
                <a16:creationId xmlns:a16="http://schemas.microsoft.com/office/drawing/2014/main" id="{32C1024A-4215-B473-3C75-97EAD2AC637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423A720-8DAA-F840-ADC6-5B79B1F319A9}" type="slidenum">
              <a:rPr lang="de-DE" altLang="de-DE" sz="1200">
                <a:solidFill>
                  <a:srgbClr val="898989"/>
                </a:solidFill>
              </a:rPr>
              <a:pPr>
                <a:spcBef>
                  <a:spcPct val="0"/>
                </a:spcBef>
                <a:buFontTx/>
                <a:buNone/>
              </a:pPr>
              <a:t>17</a:t>
            </a:fld>
            <a:endParaRPr lang="de-DE" altLang="de-DE" sz="1200">
              <a:solidFill>
                <a:srgbClr val="898989"/>
              </a:solidFill>
            </a:endParaRPr>
          </a:p>
        </p:txBody>
      </p:sp>
      <p:sp>
        <p:nvSpPr>
          <p:cNvPr id="7174" name="Inhaltsplatzhalter 7">
            <a:extLst>
              <a:ext uri="{FF2B5EF4-FFF2-40B4-BE49-F238E27FC236}">
                <a16:creationId xmlns:a16="http://schemas.microsoft.com/office/drawing/2014/main" id="{E42A980A-0250-601F-FDCA-DCECC20DCEE9}"/>
              </a:ext>
            </a:extLst>
          </p:cNvPr>
          <p:cNvSpPr>
            <a:spLocks noGrp="1"/>
          </p:cNvSpPr>
          <p:nvPr>
            <p:ph idx="1"/>
          </p:nvPr>
        </p:nvSpPr>
        <p:spPr/>
        <p:txBody>
          <a:bodyPr/>
          <a:lstStyle/>
          <a:p>
            <a:r>
              <a:rPr lang="de-CH" altLang="de-DE" sz="2400"/>
              <a:t>Vor 200 Jahren wird die Seele mit den Narturgesetzen greifbar gemacht und im Gehirn verortet</a:t>
            </a:r>
          </a:p>
          <a:p>
            <a:r>
              <a:rPr lang="de-CH" altLang="de-DE" sz="2400"/>
              <a:t>Anfang 20. Jahrhundert: Die Diagnose der traurigen Verstimmung büsst ihre Sinnhaftigkeit ein. Die Depression wird als Stoffwechselstörung erkannt</a:t>
            </a:r>
          </a:p>
          <a:p>
            <a:r>
              <a:rPr lang="de-CH" altLang="de-DE" sz="2400"/>
              <a:t>Nach dem 2. Weltkrieg: ändert sich das Konzept der  Depression durch erstmalige Beeinflussbarkeit der Psyche durch Medikamente (damals Neuroleptika)</a:t>
            </a:r>
          </a:p>
          <a:p>
            <a:r>
              <a:rPr lang="de-CH" altLang="de-DE" sz="2400"/>
              <a:t>80/90er Jahre, Beginn des Zeitalters der Hinforschung: Begriff der Depression bestimmt durch immer neue Theorien und Definitionen verschiedener Unterformen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7410B79-15B0-ECC1-B50C-A3CBCF705B32}"/>
              </a:ext>
            </a:extLst>
          </p:cNvPr>
          <p:cNvSpPr>
            <a:spLocks noGrp="1" noChangeArrowheads="1"/>
          </p:cNvSpPr>
          <p:nvPr>
            <p:ph type="title" idx="4294967295"/>
          </p:nvPr>
        </p:nvSpPr>
        <p:spPr/>
        <p:txBody>
          <a:bodyPr/>
          <a:lstStyle/>
          <a:p>
            <a:pPr eaLnBrk="1" hangingPunct="1"/>
            <a:r>
              <a:rPr lang="de-DE" altLang="de-DE" sz="3200"/>
              <a:t>Häufigkeit der Depression</a:t>
            </a:r>
          </a:p>
        </p:txBody>
      </p:sp>
      <p:sp>
        <p:nvSpPr>
          <p:cNvPr id="11267" name="Rectangle 3">
            <a:extLst>
              <a:ext uri="{FF2B5EF4-FFF2-40B4-BE49-F238E27FC236}">
                <a16:creationId xmlns:a16="http://schemas.microsoft.com/office/drawing/2014/main" id="{CBF801AD-B1B5-13A1-5D74-A825273A3612}"/>
              </a:ext>
            </a:extLst>
          </p:cNvPr>
          <p:cNvSpPr>
            <a:spLocks noChangeArrowheads="1"/>
          </p:cNvSpPr>
          <p:nvPr/>
        </p:nvSpPr>
        <p:spPr bwMode="auto">
          <a:xfrm>
            <a:off x="2460625" y="2654300"/>
            <a:ext cx="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de-DE" altLang="de-DE" sz="1800">
              <a:latin typeface="Times New Roman" panose="02020603050405020304" pitchFamily="18" charset="0"/>
            </a:endParaRPr>
          </a:p>
        </p:txBody>
      </p:sp>
      <p:grpSp>
        <p:nvGrpSpPr>
          <p:cNvPr id="11268" name="Group 4">
            <a:extLst>
              <a:ext uri="{FF2B5EF4-FFF2-40B4-BE49-F238E27FC236}">
                <a16:creationId xmlns:a16="http://schemas.microsoft.com/office/drawing/2014/main" id="{BD382CC2-37E8-AE97-C75E-0A0DB97C56F2}"/>
              </a:ext>
            </a:extLst>
          </p:cNvPr>
          <p:cNvGrpSpPr>
            <a:grpSpLocks/>
          </p:cNvGrpSpPr>
          <p:nvPr/>
        </p:nvGrpSpPr>
        <p:grpSpPr bwMode="auto">
          <a:xfrm>
            <a:off x="530225" y="1908175"/>
            <a:ext cx="7491413" cy="4346575"/>
            <a:chOff x="334" y="1202"/>
            <a:chExt cx="4719" cy="2738"/>
          </a:xfrm>
        </p:grpSpPr>
        <p:grpSp>
          <p:nvGrpSpPr>
            <p:cNvPr id="11273" name="Group 5">
              <a:extLst>
                <a:ext uri="{FF2B5EF4-FFF2-40B4-BE49-F238E27FC236}">
                  <a16:creationId xmlns:a16="http://schemas.microsoft.com/office/drawing/2014/main" id="{F27A1EDC-2F7F-ED31-FA62-CCCBA5881F05}"/>
                </a:ext>
              </a:extLst>
            </p:cNvPr>
            <p:cNvGrpSpPr>
              <a:grpSpLocks/>
            </p:cNvGrpSpPr>
            <p:nvPr/>
          </p:nvGrpSpPr>
          <p:grpSpPr bwMode="auto">
            <a:xfrm>
              <a:off x="334" y="1202"/>
              <a:ext cx="598" cy="2738"/>
              <a:chOff x="334" y="1202"/>
              <a:chExt cx="598" cy="2738"/>
            </a:xfrm>
          </p:grpSpPr>
          <p:sp>
            <p:nvSpPr>
              <p:cNvPr id="11296" name="Line 6">
                <a:extLst>
                  <a:ext uri="{FF2B5EF4-FFF2-40B4-BE49-F238E27FC236}">
                    <a16:creationId xmlns:a16="http://schemas.microsoft.com/office/drawing/2014/main" id="{5A17572F-E765-B4C8-299A-58E1B532CFD1}"/>
                  </a:ext>
                </a:extLst>
              </p:cNvPr>
              <p:cNvSpPr>
                <a:spLocks noChangeAspect="1" noChangeShapeType="1"/>
              </p:cNvSpPr>
              <p:nvPr/>
            </p:nvSpPr>
            <p:spPr bwMode="auto">
              <a:xfrm>
                <a:off x="912" y="1263"/>
                <a:ext cx="1" cy="260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97" name="Line 7">
                <a:extLst>
                  <a:ext uri="{FF2B5EF4-FFF2-40B4-BE49-F238E27FC236}">
                    <a16:creationId xmlns:a16="http://schemas.microsoft.com/office/drawing/2014/main" id="{FA0FA6C9-8D90-A224-2591-E6913B45AB44}"/>
                  </a:ext>
                </a:extLst>
              </p:cNvPr>
              <p:cNvSpPr>
                <a:spLocks noChangeAspect="1" noChangeShapeType="1"/>
              </p:cNvSpPr>
              <p:nvPr/>
            </p:nvSpPr>
            <p:spPr bwMode="auto">
              <a:xfrm>
                <a:off x="896" y="3864"/>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98" name="Line 8">
                <a:extLst>
                  <a:ext uri="{FF2B5EF4-FFF2-40B4-BE49-F238E27FC236}">
                    <a16:creationId xmlns:a16="http://schemas.microsoft.com/office/drawing/2014/main" id="{81B415B6-86BD-5555-B7B2-59DB2C96AD05}"/>
                  </a:ext>
                </a:extLst>
              </p:cNvPr>
              <p:cNvSpPr>
                <a:spLocks noChangeAspect="1" noChangeShapeType="1"/>
              </p:cNvSpPr>
              <p:nvPr/>
            </p:nvSpPr>
            <p:spPr bwMode="auto">
              <a:xfrm>
                <a:off x="896" y="3602"/>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99" name="Line 9">
                <a:extLst>
                  <a:ext uri="{FF2B5EF4-FFF2-40B4-BE49-F238E27FC236}">
                    <a16:creationId xmlns:a16="http://schemas.microsoft.com/office/drawing/2014/main" id="{992C2461-1601-36ED-EC72-A3F8DB6286B3}"/>
                  </a:ext>
                </a:extLst>
              </p:cNvPr>
              <p:cNvSpPr>
                <a:spLocks noChangeAspect="1" noChangeShapeType="1"/>
              </p:cNvSpPr>
              <p:nvPr/>
            </p:nvSpPr>
            <p:spPr bwMode="auto">
              <a:xfrm>
                <a:off x="896" y="3345"/>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00" name="Line 10">
                <a:extLst>
                  <a:ext uri="{FF2B5EF4-FFF2-40B4-BE49-F238E27FC236}">
                    <a16:creationId xmlns:a16="http://schemas.microsoft.com/office/drawing/2014/main" id="{B78B4051-736F-DF00-3A21-89CE2F5E44A9}"/>
                  </a:ext>
                </a:extLst>
              </p:cNvPr>
              <p:cNvSpPr>
                <a:spLocks noChangeAspect="1" noChangeShapeType="1"/>
              </p:cNvSpPr>
              <p:nvPr/>
            </p:nvSpPr>
            <p:spPr bwMode="auto">
              <a:xfrm>
                <a:off x="896" y="3083"/>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01" name="Line 11">
                <a:extLst>
                  <a:ext uri="{FF2B5EF4-FFF2-40B4-BE49-F238E27FC236}">
                    <a16:creationId xmlns:a16="http://schemas.microsoft.com/office/drawing/2014/main" id="{D3E99C09-DD4D-8D1E-54F7-F7C27B7F51F9}"/>
                  </a:ext>
                </a:extLst>
              </p:cNvPr>
              <p:cNvSpPr>
                <a:spLocks noChangeAspect="1" noChangeShapeType="1"/>
              </p:cNvSpPr>
              <p:nvPr/>
            </p:nvSpPr>
            <p:spPr bwMode="auto">
              <a:xfrm>
                <a:off x="896" y="2826"/>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02" name="Line 12">
                <a:extLst>
                  <a:ext uri="{FF2B5EF4-FFF2-40B4-BE49-F238E27FC236}">
                    <a16:creationId xmlns:a16="http://schemas.microsoft.com/office/drawing/2014/main" id="{D56BB89C-6DDA-A57D-B443-2424EB4543B8}"/>
                  </a:ext>
                </a:extLst>
              </p:cNvPr>
              <p:cNvSpPr>
                <a:spLocks noChangeAspect="1" noChangeShapeType="1"/>
              </p:cNvSpPr>
              <p:nvPr/>
            </p:nvSpPr>
            <p:spPr bwMode="auto">
              <a:xfrm>
                <a:off x="896" y="2563"/>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03" name="Line 13">
                <a:extLst>
                  <a:ext uri="{FF2B5EF4-FFF2-40B4-BE49-F238E27FC236}">
                    <a16:creationId xmlns:a16="http://schemas.microsoft.com/office/drawing/2014/main" id="{3D67F1CF-BC5B-0A5C-062F-BDF9268552A6}"/>
                  </a:ext>
                </a:extLst>
              </p:cNvPr>
              <p:cNvSpPr>
                <a:spLocks noChangeAspect="1" noChangeShapeType="1"/>
              </p:cNvSpPr>
              <p:nvPr/>
            </p:nvSpPr>
            <p:spPr bwMode="auto">
              <a:xfrm>
                <a:off x="896" y="2301"/>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04" name="Line 14">
                <a:extLst>
                  <a:ext uri="{FF2B5EF4-FFF2-40B4-BE49-F238E27FC236}">
                    <a16:creationId xmlns:a16="http://schemas.microsoft.com/office/drawing/2014/main" id="{FC7BA1DA-E311-6A3E-174C-84E1804D0A02}"/>
                  </a:ext>
                </a:extLst>
              </p:cNvPr>
              <p:cNvSpPr>
                <a:spLocks noChangeAspect="1" noChangeShapeType="1"/>
              </p:cNvSpPr>
              <p:nvPr/>
            </p:nvSpPr>
            <p:spPr bwMode="auto">
              <a:xfrm>
                <a:off x="896" y="2044"/>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05" name="Line 15">
                <a:extLst>
                  <a:ext uri="{FF2B5EF4-FFF2-40B4-BE49-F238E27FC236}">
                    <a16:creationId xmlns:a16="http://schemas.microsoft.com/office/drawing/2014/main" id="{F297F657-A5BB-5F20-F646-38D60823EE81}"/>
                  </a:ext>
                </a:extLst>
              </p:cNvPr>
              <p:cNvSpPr>
                <a:spLocks noChangeAspect="1" noChangeShapeType="1"/>
              </p:cNvSpPr>
              <p:nvPr/>
            </p:nvSpPr>
            <p:spPr bwMode="auto">
              <a:xfrm>
                <a:off x="896" y="1782"/>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06" name="Line 16">
                <a:extLst>
                  <a:ext uri="{FF2B5EF4-FFF2-40B4-BE49-F238E27FC236}">
                    <a16:creationId xmlns:a16="http://schemas.microsoft.com/office/drawing/2014/main" id="{566CD60E-5C3B-783D-57AD-1E561E6776D5}"/>
                  </a:ext>
                </a:extLst>
              </p:cNvPr>
              <p:cNvSpPr>
                <a:spLocks noChangeAspect="1" noChangeShapeType="1"/>
              </p:cNvSpPr>
              <p:nvPr/>
            </p:nvSpPr>
            <p:spPr bwMode="auto">
              <a:xfrm>
                <a:off x="896" y="1525"/>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07" name="Line 17">
                <a:extLst>
                  <a:ext uri="{FF2B5EF4-FFF2-40B4-BE49-F238E27FC236}">
                    <a16:creationId xmlns:a16="http://schemas.microsoft.com/office/drawing/2014/main" id="{8423EDC2-D4C7-DA6C-3FCF-E891EFC3DD06}"/>
                  </a:ext>
                </a:extLst>
              </p:cNvPr>
              <p:cNvSpPr>
                <a:spLocks noChangeAspect="1" noChangeShapeType="1"/>
              </p:cNvSpPr>
              <p:nvPr/>
            </p:nvSpPr>
            <p:spPr bwMode="auto">
              <a:xfrm>
                <a:off x="896" y="1262"/>
                <a:ext cx="3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308" name="Rectangle 18">
                <a:extLst>
                  <a:ext uri="{FF2B5EF4-FFF2-40B4-BE49-F238E27FC236}">
                    <a16:creationId xmlns:a16="http://schemas.microsoft.com/office/drawing/2014/main" id="{60547B3B-99A4-3C7D-CDB7-086115D63166}"/>
                  </a:ext>
                </a:extLst>
              </p:cNvPr>
              <p:cNvSpPr>
                <a:spLocks noChangeAspect="1" noChangeArrowheads="1"/>
              </p:cNvSpPr>
              <p:nvPr/>
            </p:nvSpPr>
            <p:spPr bwMode="auto">
              <a:xfrm>
                <a:off x="785" y="3804"/>
                <a:ext cx="57"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0</a:t>
                </a:r>
                <a:endParaRPr lang="de-DE" altLang="de-DE" sz="1800">
                  <a:latin typeface="Times New Roman" panose="02020603050405020304" pitchFamily="18" charset="0"/>
                </a:endParaRPr>
              </a:p>
            </p:txBody>
          </p:sp>
          <p:sp>
            <p:nvSpPr>
              <p:cNvPr id="11309" name="Rectangle 19">
                <a:extLst>
                  <a:ext uri="{FF2B5EF4-FFF2-40B4-BE49-F238E27FC236}">
                    <a16:creationId xmlns:a16="http://schemas.microsoft.com/office/drawing/2014/main" id="{19A71ECA-20D2-9F3A-9324-23C19B94792A}"/>
                  </a:ext>
                </a:extLst>
              </p:cNvPr>
              <p:cNvSpPr>
                <a:spLocks noChangeAspect="1" noChangeArrowheads="1"/>
              </p:cNvSpPr>
              <p:nvPr/>
            </p:nvSpPr>
            <p:spPr bwMode="auto">
              <a:xfrm>
                <a:off x="724" y="3542"/>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10</a:t>
                </a:r>
                <a:endParaRPr lang="de-DE" altLang="de-DE" sz="1800">
                  <a:latin typeface="Times New Roman" panose="02020603050405020304" pitchFamily="18" charset="0"/>
                </a:endParaRPr>
              </a:p>
            </p:txBody>
          </p:sp>
          <p:sp>
            <p:nvSpPr>
              <p:cNvPr id="11310" name="Rectangle 20">
                <a:extLst>
                  <a:ext uri="{FF2B5EF4-FFF2-40B4-BE49-F238E27FC236}">
                    <a16:creationId xmlns:a16="http://schemas.microsoft.com/office/drawing/2014/main" id="{DEAD1A5C-10D3-EC96-0575-A2AD0771C6AF}"/>
                  </a:ext>
                </a:extLst>
              </p:cNvPr>
              <p:cNvSpPr>
                <a:spLocks noChangeAspect="1" noChangeArrowheads="1"/>
              </p:cNvSpPr>
              <p:nvPr/>
            </p:nvSpPr>
            <p:spPr bwMode="auto">
              <a:xfrm>
                <a:off x="724" y="3285"/>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20</a:t>
                </a:r>
                <a:endParaRPr lang="de-DE" altLang="de-DE" sz="1800">
                  <a:latin typeface="Times New Roman" panose="02020603050405020304" pitchFamily="18" charset="0"/>
                </a:endParaRPr>
              </a:p>
            </p:txBody>
          </p:sp>
          <p:sp>
            <p:nvSpPr>
              <p:cNvPr id="11311" name="Rectangle 21">
                <a:extLst>
                  <a:ext uri="{FF2B5EF4-FFF2-40B4-BE49-F238E27FC236}">
                    <a16:creationId xmlns:a16="http://schemas.microsoft.com/office/drawing/2014/main" id="{9246EB14-D0E2-750D-93D5-5A9066FFAEFC}"/>
                  </a:ext>
                </a:extLst>
              </p:cNvPr>
              <p:cNvSpPr>
                <a:spLocks noChangeAspect="1" noChangeArrowheads="1"/>
              </p:cNvSpPr>
              <p:nvPr/>
            </p:nvSpPr>
            <p:spPr bwMode="auto">
              <a:xfrm>
                <a:off x="724" y="3022"/>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30</a:t>
                </a:r>
                <a:endParaRPr lang="de-DE" altLang="de-DE" sz="1800">
                  <a:latin typeface="Times New Roman" panose="02020603050405020304" pitchFamily="18" charset="0"/>
                </a:endParaRPr>
              </a:p>
            </p:txBody>
          </p:sp>
          <p:sp>
            <p:nvSpPr>
              <p:cNvPr id="11312" name="Rectangle 22">
                <a:extLst>
                  <a:ext uri="{FF2B5EF4-FFF2-40B4-BE49-F238E27FC236}">
                    <a16:creationId xmlns:a16="http://schemas.microsoft.com/office/drawing/2014/main" id="{458EBECD-B053-34E9-CECD-DF0C11BFF95C}"/>
                  </a:ext>
                </a:extLst>
              </p:cNvPr>
              <p:cNvSpPr>
                <a:spLocks noChangeAspect="1" noChangeArrowheads="1"/>
              </p:cNvSpPr>
              <p:nvPr/>
            </p:nvSpPr>
            <p:spPr bwMode="auto">
              <a:xfrm>
                <a:off x="724" y="2766"/>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40</a:t>
                </a:r>
                <a:endParaRPr lang="de-DE" altLang="de-DE" sz="1800">
                  <a:latin typeface="Times New Roman" panose="02020603050405020304" pitchFamily="18" charset="0"/>
                </a:endParaRPr>
              </a:p>
            </p:txBody>
          </p:sp>
          <p:sp>
            <p:nvSpPr>
              <p:cNvPr id="11313" name="Rectangle 23">
                <a:extLst>
                  <a:ext uri="{FF2B5EF4-FFF2-40B4-BE49-F238E27FC236}">
                    <a16:creationId xmlns:a16="http://schemas.microsoft.com/office/drawing/2014/main" id="{8D0CE85F-DA87-606F-C29F-E0A67370F319}"/>
                  </a:ext>
                </a:extLst>
              </p:cNvPr>
              <p:cNvSpPr>
                <a:spLocks noChangeAspect="1" noChangeArrowheads="1"/>
              </p:cNvSpPr>
              <p:nvPr/>
            </p:nvSpPr>
            <p:spPr bwMode="auto">
              <a:xfrm>
                <a:off x="724" y="2503"/>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50</a:t>
                </a:r>
                <a:endParaRPr lang="de-DE" altLang="de-DE" sz="1800">
                  <a:latin typeface="Times New Roman" panose="02020603050405020304" pitchFamily="18" charset="0"/>
                </a:endParaRPr>
              </a:p>
            </p:txBody>
          </p:sp>
          <p:sp>
            <p:nvSpPr>
              <p:cNvPr id="11314" name="Rectangle 24">
                <a:extLst>
                  <a:ext uri="{FF2B5EF4-FFF2-40B4-BE49-F238E27FC236}">
                    <a16:creationId xmlns:a16="http://schemas.microsoft.com/office/drawing/2014/main" id="{63E83995-134B-B535-E696-39810DB81626}"/>
                  </a:ext>
                </a:extLst>
              </p:cNvPr>
              <p:cNvSpPr>
                <a:spLocks noChangeAspect="1" noChangeArrowheads="1"/>
              </p:cNvSpPr>
              <p:nvPr/>
            </p:nvSpPr>
            <p:spPr bwMode="auto">
              <a:xfrm>
                <a:off x="724" y="2241"/>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60</a:t>
                </a:r>
                <a:endParaRPr lang="de-DE" altLang="de-DE" sz="1800">
                  <a:latin typeface="Times New Roman" panose="02020603050405020304" pitchFamily="18" charset="0"/>
                </a:endParaRPr>
              </a:p>
            </p:txBody>
          </p:sp>
          <p:sp>
            <p:nvSpPr>
              <p:cNvPr id="11315" name="Rectangle 25">
                <a:extLst>
                  <a:ext uri="{FF2B5EF4-FFF2-40B4-BE49-F238E27FC236}">
                    <a16:creationId xmlns:a16="http://schemas.microsoft.com/office/drawing/2014/main" id="{F51D8E35-8F0F-DBBF-965D-779EA301DFE3}"/>
                  </a:ext>
                </a:extLst>
              </p:cNvPr>
              <p:cNvSpPr>
                <a:spLocks noChangeAspect="1" noChangeArrowheads="1"/>
              </p:cNvSpPr>
              <p:nvPr/>
            </p:nvSpPr>
            <p:spPr bwMode="auto">
              <a:xfrm>
                <a:off x="724" y="1984"/>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70</a:t>
                </a:r>
                <a:endParaRPr lang="de-DE" altLang="de-DE" sz="1800">
                  <a:latin typeface="Times New Roman" panose="02020603050405020304" pitchFamily="18" charset="0"/>
                </a:endParaRPr>
              </a:p>
            </p:txBody>
          </p:sp>
          <p:sp>
            <p:nvSpPr>
              <p:cNvPr id="11316" name="Rectangle 26">
                <a:extLst>
                  <a:ext uri="{FF2B5EF4-FFF2-40B4-BE49-F238E27FC236}">
                    <a16:creationId xmlns:a16="http://schemas.microsoft.com/office/drawing/2014/main" id="{AF65C4D8-829F-7601-4118-70B02C786778}"/>
                  </a:ext>
                </a:extLst>
              </p:cNvPr>
              <p:cNvSpPr>
                <a:spLocks noChangeAspect="1" noChangeArrowheads="1"/>
              </p:cNvSpPr>
              <p:nvPr/>
            </p:nvSpPr>
            <p:spPr bwMode="auto">
              <a:xfrm>
                <a:off x="724" y="1721"/>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80</a:t>
                </a:r>
                <a:endParaRPr lang="de-DE" altLang="de-DE" sz="1800">
                  <a:latin typeface="Times New Roman" panose="02020603050405020304" pitchFamily="18" charset="0"/>
                </a:endParaRPr>
              </a:p>
            </p:txBody>
          </p:sp>
          <p:sp>
            <p:nvSpPr>
              <p:cNvPr id="11317" name="Rectangle 27">
                <a:extLst>
                  <a:ext uri="{FF2B5EF4-FFF2-40B4-BE49-F238E27FC236}">
                    <a16:creationId xmlns:a16="http://schemas.microsoft.com/office/drawing/2014/main" id="{8E0ADD36-FF0B-8755-5DFA-F867DC709647}"/>
                  </a:ext>
                </a:extLst>
              </p:cNvPr>
              <p:cNvSpPr>
                <a:spLocks noChangeAspect="1" noChangeArrowheads="1"/>
              </p:cNvSpPr>
              <p:nvPr/>
            </p:nvSpPr>
            <p:spPr bwMode="auto">
              <a:xfrm>
                <a:off x="724" y="1465"/>
                <a:ext cx="1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90</a:t>
                </a:r>
                <a:endParaRPr lang="de-DE" altLang="de-DE" sz="1800">
                  <a:latin typeface="Times New Roman" panose="02020603050405020304" pitchFamily="18" charset="0"/>
                </a:endParaRPr>
              </a:p>
            </p:txBody>
          </p:sp>
          <p:sp>
            <p:nvSpPr>
              <p:cNvPr id="11318" name="Rectangle 28">
                <a:extLst>
                  <a:ext uri="{FF2B5EF4-FFF2-40B4-BE49-F238E27FC236}">
                    <a16:creationId xmlns:a16="http://schemas.microsoft.com/office/drawing/2014/main" id="{CA9BA6DE-AFCA-275F-9F17-C1527BB5B3EB}"/>
                  </a:ext>
                </a:extLst>
              </p:cNvPr>
              <p:cNvSpPr>
                <a:spLocks noChangeAspect="1" noChangeArrowheads="1"/>
              </p:cNvSpPr>
              <p:nvPr/>
            </p:nvSpPr>
            <p:spPr bwMode="auto">
              <a:xfrm>
                <a:off x="663" y="1202"/>
                <a:ext cx="1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400">
                    <a:solidFill>
                      <a:srgbClr val="000000"/>
                    </a:solidFill>
                  </a:rPr>
                  <a:t>100</a:t>
                </a:r>
                <a:endParaRPr lang="de-DE" altLang="de-DE" sz="1800">
                  <a:latin typeface="Times New Roman" panose="02020603050405020304" pitchFamily="18" charset="0"/>
                </a:endParaRPr>
              </a:p>
            </p:txBody>
          </p:sp>
          <p:sp>
            <p:nvSpPr>
              <p:cNvPr id="11319" name="Rectangle 29">
                <a:extLst>
                  <a:ext uri="{FF2B5EF4-FFF2-40B4-BE49-F238E27FC236}">
                    <a16:creationId xmlns:a16="http://schemas.microsoft.com/office/drawing/2014/main" id="{C8B8E6FA-174D-B1E6-4B85-BBF5D6E9702F}"/>
                  </a:ext>
                </a:extLst>
              </p:cNvPr>
              <p:cNvSpPr>
                <a:spLocks noChangeAspect="1" noChangeArrowheads="1"/>
              </p:cNvSpPr>
              <p:nvPr/>
            </p:nvSpPr>
            <p:spPr bwMode="auto">
              <a:xfrm>
                <a:off x="334" y="1273"/>
                <a:ext cx="284" cy="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de-DE" altLang="de-DE" sz="1800"/>
              </a:p>
            </p:txBody>
          </p:sp>
          <p:sp>
            <p:nvSpPr>
              <p:cNvPr id="11320" name="Rectangle 30">
                <a:extLst>
                  <a:ext uri="{FF2B5EF4-FFF2-40B4-BE49-F238E27FC236}">
                    <a16:creationId xmlns:a16="http://schemas.microsoft.com/office/drawing/2014/main" id="{5501AAF9-7A78-D553-3013-DC386E543123}"/>
                  </a:ext>
                </a:extLst>
              </p:cNvPr>
              <p:cNvSpPr>
                <a:spLocks noChangeAspect="1" noChangeArrowheads="1"/>
              </p:cNvSpPr>
              <p:nvPr/>
            </p:nvSpPr>
            <p:spPr bwMode="auto">
              <a:xfrm rot="-5400000">
                <a:off x="350" y="1299"/>
                <a:ext cx="22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600">
                    <a:solidFill>
                      <a:srgbClr val="000000"/>
                    </a:solidFill>
                  </a:rPr>
                  <a:t>In %</a:t>
                </a:r>
                <a:endParaRPr lang="de-DE" altLang="de-DE" sz="1600"/>
              </a:p>
            </p:txBody>
          </p:sp>
        </p:grpSp>
        <p:sp>
          <p:nvSpPr>
            <p:cNvPr id="11274" name="Rectangle 31">
              <a:extLst>
                <a:ext uri="{FF2B5EF4-FFF2-40B4-BE49-F238E27FC236}">
                  <a16:creationId xmlns:a16="http://schemas.microsoft.com/office/drawing/2014/main" id="{5A5E88E5-6F54-1C12-3BDA-8830D8EAA1FB}"/>
                </a:ext>
              </a:extLst>
            </p:cNvPr>
            <p:cNvSpPr>
              <a:spLocks noChangeAspect="1" noChangeArrowheads="1"/>
            </p:cNvSpPr>
            <p:nvPr/>
          </p:nvSpPr>
          <p:spPr bwMode="auto">
            <a:xfrm>
              <a:off x="1079" y="1273"/>
              <a:ext cx="942" cy="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de-DE" altLang="de-DE" sz="1800"/>
            </a:p>
          </p:txBody>
        </p:sp>
        <p:sp>
          <p:nvSpPr>
            <p:cNvPr id="11275" name="Rectangle 32">
              <a:extLst>
                <a:ext uri="{FF2B5EF4-FFF2-40B4-BE49-F238E27FC236}">
                  <a16:creationId xmlns:a16="http://schemas.microsoft.com/office/drawing/2014/main" id="{16A91310-4133-87B7-4425-98CF62D4C490}"/>
                </a:ext>
              </a:extLst>
            </p:cNvPr>
            <p:cNvSpPr>
              <a:spLocks noChangeAspect="1" noChangeArrowheads="1"/>
            </p:cNvSpPr>
            <p:nvPr/>
          </p:nvSpPr>
          <p:spPr bwMode="auto">
            <a:xfrm>
              <a:off x="2289" y="1273"/>
              <a:ext cx="1130" cy="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de-DE" altLang="de-DE" sz="1800"/>
            </a:p>
          </p:txBody>
        </p:sp>
        <p:sp>
          <p:nvSpPr>
            <p:cNvPr id="11276" name="Rectangle 33">
              <a:extLst>
                <a:ext uri="{FF2B5EF4-FFF2-40B4-BE49-F238E27FC236}">
                  <a16:creationId xmlns:a16="http://schemas.microsoft.com/office/drawing/2014/main" id="{D55BC3A2-F603-7F43-39B2-006C5696616C}"/>
                </a:ext>
              </a:extLst>
            </p:cNvPr>
            <p:cNvSpPr>
              <a:spLocks noChangeAspect="1" noChangeArrowheads="1"/>
            </p:cNvSpPr>
            <p:nvPr/>
          </p:nvSpPr>
          <p:spPr bwMode="auto">
            <a:xfrm>
              <a:off x="3702" y="1273"/>
              <a:ext cx="1079"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de-DE" altLang="de-DE" sz="1800"/>
            </a:p>
          </p:txBody>
        </p:sp>
        <p:sp>
          <p:nvSpPr>
            <p:cNvPr id="11277" name="Rectangle 34">
              <a:extLst>
                <a:ext uri="{FF2B5EF4-FFF2-40B4-BE49-F238E27FC236}">
                  <a16:creationId xmlns:a16="http://schemas.microsoft.com/office/drawing/2014/main" id="{1A0D47D2-8785-3D68-3243-BB91DFD79F66}"/>
                </a:ext>
              </a:extLst>
            </p:cNvPr>
            <p:cNvSpPr>
              <a:spLocks noChangeAspect="1" noChangeArrowheads="1"/>
            </p:cNvSpPr>
            <p:nvPr/>
          </p:nvSpPr>
          <p:spPr bwMode="auto">
            <a:xfrm>
              <a:off x="3895" y="2421"/>
              <a:ext cx="841"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de-DE" altLang="de-DE" sz="1800"/>
            </a:p>
          </p:txBody>
        </p:sp>
        <p:grpSp>
          <p:nvGrpSpPr>
            <p:cNvPr id="11278" name="Group 35">
              <a:extLst>
                <a:ext uri="{FF2B5EF4-FFF2-40B4-BE49-F238E27FC236}">
                  <a16:creationId xmlns:a16="http://schemas.microsoft.com/office/drawing/2014/main" id="{CFAAD631-2B4D-DF39-BB24-7452F8CFA8D9}"/>
                </a:ext>
              </a:extLst>
            </p:cNvPr>
            <p:cNvGrpSpPr>
              <a:grpSpLocks/>
            </p:cNvGrpSpPr>
            <p:nvPr/>
          </p:nvGrpSpPr>
          <p:grpSpPr bwMode="auto">
            <a:xfrm>
              <a:off x="873" y="1286"/>
              <a:ext cx="4180" cy="2602"/>
              <a:chOff x="824" y="1262"/>
              <a:chExt cx="4180" cy="2602"/>
            </a:xfrm>
          </p:grpSpPr>
          <p:sp>
            <p:nvSpPr>
              <p:cNvPr id="11279" name="Rectangle 36">
                <a:extLst>
                  <a:ext uri="{FF2B5EF4-FFF2-40B4-BE49-F238E27FC236}">
                    <a16:creationId xmlns:a16="http://schemas.microsoft.com/office/drawing/2014/main" id="{F9973A6D-9AA1-E7C1-89E9-7717BEAA7E61}"/>
                  </a:ext>
                </a:extLst>
              </p:cNvPr>
              <p:cNvSpPr>
                <a:spLocks noChangeAspect="1" noChangeArrowheads="1"/>
              </p:cNvSpPr>
              <p:nvPr/>
            </p:nvSpPr>
            <p:spPr bwMode="auto">
              <a:xfrm>
                <a:off x="932" y="1262"/>
                <a:ext cx="4072" cy="260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de-DE" altLang="de-DE" sz="1800"/>
              </a:p>
            </p:txBody>
          </p:sp>
          <p:pic>
            <p:nvPicPr>
              <p:cNvPr id="11280" name="Picture 37">
                <a:extLst>
                  <a:ext uri="{FF2B5EF4-FFF2-40B4-BE49-F238E27FC236}">
                    <a16:creationId xmlns:a16="http://schemas.microsoft.com/office/drawing/2014/main" id="{446A0DF2-BB7D-366C-4460-03EC0A412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 y="3705"/>
                <a:ext cx="907" cy="136"/>
              </a:xfrm>
              <a:prstGeom prst="rect">
                <a:avLst/>
              </a:prstGeom>
              <a:solidFill>
                <a:srgbClr val="0093D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81" name="Line 38">
                <a:extLst>
                  <a:ext uri="{FF2B5EF4-FFF2-40B4-BE49-F238E27FC236}">
                    <a16:creationId xmlns:a16="http://schemas.microsoft.com/office/drawing/2014/main" id="{0DCC9FA0-6CCA-2E28-F2B9-94A9AB9422F4}"/>
                  </a:ext>
                </a:extLst>
              </p:cNvPr>
              <p:cNvSpPr>
                <a:spLocks noChangeAspect="1" noChangeShapeType="1"/>
              </p:cNvSpPr>
              <p:nvPr/>
            </p:nvSpPr>
            <p:spPr bwMode="auto">
              <a:xfrm>
                <a:off x="824" y="3840"/>
                <a:ext cx="40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1282" name="Rectangle 39">
                <a:extLst>
                  <a:ext uri="{FF2B5EF4-FFF2-40B4-BE49-F238E27FC236}">
                    <a16:creationId xmlns:a16="http://schemas.microsoft.com/office/drawing/2014/main" id="{C6B74D63-E1F5-1B53-907E-A6F923E441AF}"/>
                  </a:ext>
                </a:extLst>
              </p:cNvPr>
              <p:cNvSpPr>
                <a:spLocks noChangeAspect="1" noChangeArrowheads="1"/>
              </p:cNvSpPr>
              <p:nvPr/>
            </p:nvSpPr>
            <p:spPr bwMode="auto">
              <a:xfrm>
                <a:off x="1190" y="1290"/>
                <a:ext cx="67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Allgemein-</a:t>
                </a:r>
                <a:endParaRPr lang="de-DE" altLang="de-DE" sz="1800">
                  <a:latin typeface="Times New Roman" panose="02020603050405020304" pitchFamily="18" charset="0"/>
                </a:endParaRPr>
              </a:p>
            </p:txBody>
          </p:sp>
          <p:sp>
            <p:nvSpPr>
              <p:cNvPr id="11283" name="Rectangle 40">
                <a:extLst>
                  <a:ext uri="{FF2B5EF4-FFF2-40B4-BE49-F238E27FC236}">
                    <a16:creationId xmlns:a16="http://schemas.microsoft.com/office/drawing/2014/main" id="{D1D5D317-F310-F703-5C57-75EDB179F350}"/>
                  </a:ext>
                </a:extLst>
              </p:cNvPr>
              <p:cNvSpPr>
                <a:spLocks noChangeAspect="1" noChangeArrowheads="1"/>
              </p:cNvSpPr>
              <p:nvPr/>
            </p:nvSpPr>
            <p:spPr bwMode="auto">
              <a:xfrm>
                <a:off x="1134" y="1481"/>
                <a:ext cx="7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bevölkerung</a:t>
                </a:r>
                <a:endParaRPr lang="de-DE" altLang="de-DE" sz="1800">
                  <a:latin typeface="Times New Roman" panose="02020603050405020304" pitchFamily="18" charset="0"/>
                </a:endParaRPr>
              </a:p>
            </p:txBody>
          </p:sp>
          <p:sp>
            <p:nvSpPr>
              <p:cNvPr id="11284" name="Rectangle 41">
                <a:extLst>
                  <a:ext uri="{FF2B5EF4-FFF2-40B4-BE49-F238E27FC236}">
                    <a16:creationId xmlns:a16="http://schemas.microsoft.com/office/drawing/2014/main" id="{6556CFCB-808B-F3BF-5C0D-A55AC7743BCC}"/>
                  </a:ext>
                </a:extLst>
              </p:cNvPr>
              <p:cNvSpPr>
                <a:spLocks noChangeAspect="1" noChangeArrowheads="1"/>
              </p:cNvSpPr>
              <p:nvPr/>
            </p:nvSpPr>
            <p:spPr bwMode="auto">
              <a:xfrm>
                <a:off x="2390" y="1290"/>
                <a:ext cx="8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in Privathaus-</a:t>
                </a:r>
                <a:endParaRPr lang="de-DE" altLang="de-DE" sz="1800">
                  <a:latin typeface="Times New Roman" panose="02020603050405020304" pitchFamily="18" charset="0"/>
                </a:endParaRPr>
              </a:p>
            </p:txBody>
          </p:sp>
          <p:sp>
            <p:nvSpPr>
              <p:cNvPr id="11285" name="Rectangle 42">
                <a:extLst>
                  <a:ext uri="{FF2B5EF4-FFF2-40B4-BE49-F238E27FC236}">
                    <a16:creationId xmlns:a16="http://schemas.microsoft.com/office/drawing/2014/main" id="{38B982E6-DB90-2DD6-FBDA-396E61AEEFE6}"/>
                  </a:ext>
                </a:extLst>
              </p:cNvPr>
              <p:cNvSpPr>
                <a:spLocks noChangeAspect="1" noChangeArrowheads="1"/>
              </p:cNvSpPr>
              <p:nvPr/>
            </p:nvSpPr>
            <p:spPr bwMode="auto">
              <a:xfrm>
                <a:off x="2401" y="1481"/>
                <a:ext cx="86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halten lebend</a:t>
                </a:r>
                <a:endParaRPr lang="de-DE" altLang="de-DE" sz="1800">
                  <a:latin typeface="Times New Roman" panose="02020603050405020304" pitchFamily="18" charset="0"/>
                </a:endParaRPr>
              </a:p>
            </p:txBody>
          </p:sp>
          <p:sp>
            <p:nvSpPr>
              <p:cNvPr id="11286" name="Rectangle 43">
                <a:extLst>
                  <a:ext uri="{FF2B5EF4-FFF2-40B4-BE49-F238E27FC236}">
                    <a16:creationId xmlns:a16="http://schemas.microsoft.com/office/drawing/2014/main" id="{B09A4256-1761-8124-DD75-5E6FA8B18091}"/>
                  </a:ext>
                </a:extLst>
              </p:cNvPr>
              <p:cNvSpPr>
                <a:spLocks noChangeAspect="1" noChangeArrowheads="1"/>
              </p:cNvSpPr>
              <p:nvPr/>
            </p:nvSpPr>
            <p:spPr bwMode="auto">
              <a:xfrm>
                <a:off x="2466" y="1672"/>
                <a:ext cx="6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&gt; 65 Jahre</a:t>
                </a:r>
                <a:endParaRPr lang="de-DE" altLang="de-DE" sz="1800">
                  <a:latin typeface="Times New Roman" panose="02020603050405020304" pitchFamily="18" charset="0"/>
                </a:endParaRPr>
              </a:p>
            </p:txBody>
          </p:sp>
          <p:sp>
            <p:nvSpPr>
              <p:cNvPr id="11287" name="Rectangle 44">
                <a:extLst>
                  <a:ext uri="{FF2B5EF4-FFF2-40B4-BE49-F238E27FC236}">
                    <a16:creationId xmlns:a16="http://schemas.microsoft.com/office/drawing/2014/main" id="{ED1258F5-7FDF-B746-A6B5-58033A3CFC30}"/>
                  </a:ext>
                </a:extLst>
              </p:cNvPr>
              <p:cNvSpPr>
                <a:spLocks noChangeAspect="1" noChangeArrowheads="1"/>
              </p:cNvSpPr>
              <p:nvPr/>
            </p:nvSpPr>
            <p:spPr bwMode="auto">
              <a:xfrm>
                <a:off x="3890" y="1290"/>
                <a:ext cx="67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in Alten- &amp; </a:t>
                </a:r>
                <a:endParaRPr lang="de-DE" altLang="de-DE" sz="1800">
                  <a:latin typeface="Times New Roman" panose="02020603050405020304" pitchFamily="18" charset="0"/>
                </a:endParaRPr>
              </a:p>
            </p:txBody>
          </p:sp>
          <p:sp>
            <p:nvSpPr>
              <p:cNvPr id="11288" name="Rectangle 45">
                <a:extLst>
                  <a:ext uri="{FF2B5EF4-FFF2-40B4-BE49-F238E27FC236}">
                    <a16:creationId xmlns:a16="http://schemas.microsoft.com/office/drawing/2014/main" id="{00A900D0-4E6B-DF30-D31B-7274B0255EA4}"/>
                  </a:ext>
                </a:extLst>
              </p:cNvPr>
              <p:cNvSpPr>
                <a:spLocks noChangeAspect="1" noChangeArrowheads="1"/>
              </p:cNvSpPr>
              <p:nvPr/>
            </p:nvSpPr>
            <p:spPr bwMode="auto">
              <a:xfrm>
                <a:off x="3783" y="1481"/>
                <a:ext cx="85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Pflegeheimen</a:t>
                </a:r>
                <a:endParaRPr lang="de-DE" altLang="de-DE" sz="1800">
                  <a:latin typeface="Times New Roman" panose="02020603050405020304" pitchFamily="18" charset="0"/>
                </a:endParaRPr>
              </a:p>
            </p:txBody>
          </p:sp>
          <p:sp>
            <p:nvSpPr>
              <p:cNvPr id="11289" name="Rectangle 46">
                <a:extLst>
                  <a:ext uri="{FF2B5EF4-FFF2-40B4-BE49-F238E27FC236}">
                    <a16:creationId xmlns:a16="http://schemas.microsoft.com/office/drawing/2014/main" id="{6B8C22CA-22AC-4876-34A3-6A50395E4AD3}"/>
                  </a:ext>
                </a:extLst>
              </p:cNvPr>
              <p:cNvSpPr>
                <a:spLocks noChangeAspect="1" noChangeArrowheads="1"/>
              </p:cNvSpPr>
              <p:nvPr/>
            </p:nvSpPr>
            <p:spPr bwMode="auto">
              <a:xfrm>
                <a:off x="4016" y="1672"/>
                <a:ext cx="4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lebend  </a:t>
                </a:r>
                <a:endParaRPr lang="de-DE" altLang="de-DE" sz="1800">
                  <a:latin typeface="Times New Roman" panose="02020603050405020304" pitchFamily="18" charset="0"/>
                </a:endParaRPr>
              </a:p>
            </p:txBody>
          </p:sp>
          <p:sp>
            <p:nvSpPr>
              <p:cNvPr id="11290" name="Rectangle 47">
                <a:extLst>
                  <a:ext uri="{FF2B5EF4-FFF2-40B4-BE49-F238E27FC236}">
                    <a16:creationId xmlns:a16="http://schemas.microsoft.com/office/drawing/2014/main" id="{118F41BC-0E43-4BF2-C155-6BBCF93EBC15}"/>
                  </a:ext>
                </a:extLst>
              </p:cNvPr>
              <p:cNvSpPr>
                <a:spLocks noChangeAspect="1" noChangeArrowheads="1"/>
              </p:cNvSpPr>
              <p:nvPr/>
            </p:nvSpPr>
            <p:spPr bwMode="auto">
              <a:xfrm>
                <a:off x="3854" y="1864"/>
                <a:ext cx="9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&gt; 65 Jahre</a:t>
                </a:r>
                <a:endParaRPr lang="de-DE" altLang="de-DE" sz="1800">
                  <a:latin typeface="Times New Roman" panose="02020603050405020304" pitchFamily="18" charset="0"/>
                </a:endParaRPr>
              </a:p>
            </p:txBody>
          </p:sp>
          <p:sp>
            <p:nvSpPr>
              <p:cNvPr id="11291" name="Rectangle 48">
                <a:extLst>
                  <a:ext uri="{FF2B5EF4-FFF2-40B4-BE49-F238E27FC236}">
                    <a16:creationId xmlns:a16="http://schemas.microsoft.com/office/drawing/2014/main" id="{5BC87BC8-5834-4311-BDE7-C6ED7CD964E9}"/>
                  </a:ext>
                </a:extLst>
              </p:cNvPr>
              <p:cNvSpPr>
                <a:spLocks noChangeAspect="1" noChangeArrowheads="1"/>
              </p:cNvSpPr>
              <p:nvPr/>
            </p:nvSpPr>
            <p:spPr bwMode="auto">
              <a:xfrm>
                <a:off x="1448" y="3426"/>
                <a:ext cx="31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2-7% </a:t>
                </a:r>
                <a:endParaRPr lang="de-DE" altLang="de-DE" sz="1800">
                  <a:latin typeface="Times New Roman" panose="02020603050405020304" pitchFamily="18" charset="0"/>
                </a:endParaRPr>
              </a:p>
            </p:txBody>
          </p:sp>
          <p:sp>
            <p:nvSpPr>
              <p:cNvPr id="11292" name="Rectangle 49">
                <a:extLst>
                  <a:ext uri="{FF2B5EF4-FFF2-40B4-BE49-F238E27FC236}">
                    <a16:creationId xmlns:a16="http://schemas.microsoft.com/office/drawing/2014/main" id="{DEA5D8A3-A93C-AE89-1AB0-D55C3BAE5DE5}"/>
                  </a:ext>
                </a:extLst>
              </p:cNvPr>
              <p:cNvSpPr>
                <a:spLocks noChangeAspect="1" noChangeArrowheads="1"/>
              </p:cNvSpPr>
              <p:nvPr/>
            </p:nvSpPr>
            <p:spPr bwMode="auto">
              <a:xfrm>
                <a:off x="2720" y="3370"/>
                <a:ext cx="39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5-10%</a:t>
                </a:r>
                <a:endParaRPr lang="de-DE" altLang="de-DE" sz="1800">
                  <a:latin typeface="Times New Roman" panose="02020603050405020304" pitchFamily="18" charset="0"/>
                </a:endParaRPr>
              </a:p>
            </p:txBody>
          </p:sp>
          <p:sp>
            <p:nvSpPr>
              <p:cNvPr id="11293" name="Rectangle 50">
                <a:extLst>
                  <a:ext uri="{FF2B5EF4-FFF2-40B4-BE49-F238E27FC236}">
                    <a16:creationId xmlns:a16="http://schemas.microsoft.com/office/drawing/2014/main" id="{58A5E59D-3312-21A3-7805-6D929968F0B4}"/>
                  </a:ext>
                </a:extLst>
              </p:cNvPr>
              <p:cNvSpPr>
                <a:spLocks noChangeAspect="1" noChangeArrowheads="1"/>
              </p:cNvSpPr>
              <p:nvPr/>
            </p:nvSpPr>
            <p:spPr bwMode="auto">
              <a:xfrm>
                <a:off x="3999" y="2506"/>
                <a:ext cx="4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900">
                    <a:solidFill>
                      <a:srgbClr val="000000"/>
                    </a:solidFill>
                  </a:rPr>
                  <a:t>25-45%</a:t>
                </a:r>
                <a:endParaRPr lang="de-DE" altLang="de-DE" sz="1800">
                  <a:latin typeface="Times New Roman" panose="02020603050405020304" pitchFamily="18" charset="0"/>
                </a:endParaRPr>
              </a:p>
            </p:txBody>
          </p:sp>
          <p:pic>
            <p:nvPicPr>
              <p:cNvPr id="11294" name="Picture 51">
                <a:extLst>
                  <a:ext uri="{FF2B5EF4-FFF2-40B4-BE49-F238E27FC236}">
                    <a16:creationId xmlns:a16="http://schemas.microsoft.com/office/drawing/2014/main" id="{B13B35B3-E268-6EA0-92D2-6DF5F0135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 y="3637"/>
                <a:ext cx="907" cy="204"/>
              </a:xfrm>
              <a:prstGeom prst="rect">
                <a:avLst/>
              </a:prstGeom>
              <a:solidFill>
                <a:srgbClr val="0093DD"/>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95" name="Picture 52">
                <a:extLst>
                  <a:ext uri="{FF2B5EF4-FFF2-40B4-BE49-F238E27FC236}">
                    <a16:creationId xmlns:a16="http://schemas.microsoft.com/office/drawing/2014/main" id="{E3C7C03B-DE64-E53D-58B3-ABCE2CFFE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 y="2798"/>
                <a:ext cx="907" cy="1043"/>
              </a:xfrm>
              <a:prstGeom prst="rect">
                <a:avLst/>
              </a:prstGeom>
              <a:solidFill>
                <a:srgbClr val="0093DD"/>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1269" name="Datumsplatzhalter 52">
            <a:extLst>
              <a:ext uri="{FF2B5EF4-FFF2-40B4-BE49-F238E27FC236}">
                <a16:creationId xmlns:a16="http://schemas.microsoft.com/office/drawing/2014/main" id="{CCD8BCE0-4B9D-7791-F885-3959D58709F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CD062E45-4BC4-724A-9837-8EDFAFAF60EA}"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11270" name="Foliennummernplatzhalter 53">
            <a:extLst>
              <a:ext uri="{FF2B5EF4-FFF2-40B4-BE49-F238E27FC236}">
                <a16:creationId xmlns:a16="http://schemas.microsoft.com/office/drawing/2014/main" id="{96912059-F7B0-F56F-4B31-949E8F6CE3F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1640D53-1007-1E4A-8D63-871F76093171}" type="slidenum">
              <a:rPr lang="de-DE" altLang="de-DE" sz="1200">
                <a:solidFill>
                  <a:srgbClr val="898989"/>
                </a:solidFill>
              </a:rPr>
              <a:pPr>
                <a:spcBef>
                  <a:spcPct val="0"/>
                </a:spcBef>
                <a:buFontTx/>
                <a:buNone/>
              </a:pPr>
              <a:t>18</a:t>
            </a:fld>
            <a:endParaRPr lang="de-DE" altLang="de-DE" sz="1200">
              <a:solidFill>
                <a:srgbClr val="898989"/>
              </a:solidFill>
            </a:endParaRPr>
          </a:p>
        </p:txBody>
      </p:sp>
      <p:sp>
        <p:nvSpPr>
          <p:cNvPr id="11271" name="Fußzeilenplatzhalter 54">
            <a:extLst>
              <a:ext uri="{FF2B5EF4-FFF2-40B4-BE49-F238E27FC236}">
                <a16:creationId xmlns:a16="http://schemas.microsoft.com/office/drawing/2014/main" id="{64CFCD04-0781-420A-178B-97B08647BA1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
        <p:nvSpPr>
          <p:cNvPr id="2" name="Textfeld 1">
            <a:extLst>
              <a:ext uri="{FF2B5EF4-FFF2-40B4-BE49-F238E27FC236}">
                <a16:creationId xmlns:a16="http://schemas.microsoft.com/office/drawing/2014/main" id="{56DD5520-F6CC-B81F-A4F5-E62EAC5A04E4}"/>
              </a:ext>
            </a:extLst>
          </p:cNvPr>
          <p:cNvSpPr txBox="1"/>
          <p:nvPr/>
        </p:nvSpPr>
        <p:spPr>
          <a:xfrm>
            <a:off x="6049963" y="6211888"/>
            <a:ext cx="1681162" cy="307975"/>
          </a:xfrm>
          <a:prstGeom prst="rect">
            <a:avLst/>
          </a:prstGeom>
          <a:noFill/>
        </p:spPr>
        <p:txBody>
          <a:bodyPr wrap="none">
            <a:spAutoFit/>
          </a:bodyPr>
          <a:lstStyle/>
          <a:p>
            <a:pPr>
              <a:defRPr/>
            </a:pPr>
            <a:r>
              <a:rPr lang="de-CH" sz="1400" dirty="0">
                <a:latin typeface="+mn-lt"/>
              </a:rPr>
              <a:t>Berliner Altersstudie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a:extLst>
              <a:ext uri="{FF2B5EF4-FFF2-40B4-BE49-F238E27FC236}">
                <a16:creationId xmlns:a16="http://schemas.microsoft.com/office/drawing/2014/main" id="{1CD08099-3406-64DC-5530-42A819AB266D}"/>
              </a:ext>
            </a:extLst>
          </p:cNvPr>
          <p:cNvSpPr>
            <a:spLocks noGrp="1"/>
          </p:cNvSpPr>
          <p:nvPr>
            <p:ph type="title"/>
          </p:nvPr>
        </p:nvSpPr>
        <p:spPr/>
        <p:txBody>
          <a:bodyPr/>
          <a:lstStyle/>
          <a:p>
            <a:pPr eaLnBrk="1" hangingPunct="1"/>
            <a:r>
              <a:rPr lang="de-DE" altLang="de-DE" sz="3200"/>
              <a:t>Depression im Alter:</a:t>
            </a:r>
            <a:br>
              <a:rPr lang="de-DE" altLang="de-DE" sz="3200"/>
            </a:br>
            <a:r>
              <a:rPr lang="de-DE" altLang="de-DE" sz="3200"/>
              <a:t>Häufigste Auslöser</a:t>
            </a:r>
          </a:p>
        </p:txBody>
      </p:sp>
      <p:sp>
        <p:nvSpPr>
          <p:cNvPr id="13315" name="Inhaltsplatzhalter 2">
            <a:extLst>
              <a:ext uri="{FF2B5EF4-FFF2-40B4-BE49-F238E27FC236}">
                <a16:creationId xmlns:a16="http://schemas.microsoft.com/office/drawing/2014/main" id="{8E80EF15-57F1-D81D-FD7F-98B0CD4F5109}"/>
              </a:ext>
            </a:extLst>
          </p:cNvPr>
          <p:cNvSpPr>
            <a:spLocks noGrp="1"/>
          </p:cNvSpPr>
          <p:nvPr>
            <p:ph idx="1"/>
          </p:nvPr>
        </p:nvSpPr>
        <p:spPr/>
        <p:txBody>
          <a:bodyPr/>
          <a:lstStyle/>
          <a:p>
            <a:pPr eaLnBrk="1" hangingPunct="1"/>
            <a:r>
              <a:rPr lang="de-DE" altLang="de-DE" sz="2500"/>
              <a:t>Verlust der Selbständigkeit infolge körperlicher Erkrankungen</a:t>
            </a:r>
          </a:p>
          <a:p>
            <a:pPr eaLnBrk="1" hangingPunct="1"/>
            <a:r>
              <a:rPr lang="de-DE" altLang="de-DE" sz="2500"/>
              <a:t>Mangelnder sozialer Rückhalt, Vereinsamung, soziale Isolation, Verlust von Angehörigen und Freunden</a:t>
            </a:r>
          </a:p>
          <a:p>
            <a:pPr eaLnBrk="1" hangingPunct="1"/>
            <a:r>
              <a:rPr lang="de-DE" altLang="de-DE" sz="2500"/>
              <a:t>Eintritt in den Ruhestand</a:t>
            </a:r>
          </a:p>
          <a:p>
            <a:pPr eaLnBrk="1" hangingPunct="1"/>
            <a:r>
              <a:rPr lang="de-DE" altLang="de-DE" sz="2500"/>
              <a:t>Soziale Entwurzelung</a:t>
            </a:r>
          </a:p>
          <a:p>
            <a:pPr eaLnBrk="1" hangingPunct="1"/>
            <a:r>
              <a:rPr lang="de-DE" altLang="de-DE" sz="2500"/>
              <a:t>Finanzielle Sorgen</a:t>
            </a:r>
          </a:p>
          <a:p>
            <a:pPr eaLnBrk="1" hangingPunct="1"/>
            <a:r>
              <a:rPr lang="de-DE" altLang="de-DE" sz="2500"/>
              <a:t>Negative Lebensbilanz, Auseinandersetzung mit dem Tod</a:t>
            </a:r>
          </a:p>
          <a:p>
            <a:pPr eaLnBrk="1" hangingPunct="1"/>
            <a:r>
              <a:rPr lang="de-DE" altLang="de-DE" sz="2500"/>
              <a:t>Frühkindliche Trennungs- und andere Negativerfahrungen des Lebens</a:t>
            </a:r>
          </a:p>
          <a:p>
            <a:pPr eaLnBrk="1" hangingPunct="1"/>
            <a:endParaRPr lang="de-DE" altLang="de-DE"/>
          </a:p>
        </p:txBody>
      </p:sp>
      <p:sp>
        <p:nvSpPr>
          <p:cNvPr id="13316" name="Datumsplatzhalter 3">
            <a:extLst>
              <a:ext uri="{FF2B5EF4-FFF2-40B4-BE49-F238E27FC236}">
                <a16:creationId xmlns:a16="http://schemas.microsoft.com/office/drawing/2014/main" id="{E1CFEF06-36DD-9157-D689-B827FBB7EE9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E819722-C34E-4A4E-9FBF-9D58EBD7B0C0}"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13317" name="Foliennummernplatzhalter 4">
            <a:extLst>
              <a:ext uri="{FF2B5EF4-FFF2-40B4-BE49-F238E27FC236}">
                <a16:creationId xmlns:a16="http://schemas.microsoft.com/office/drawing/2014/main" id="{597A218C-AC36-03C6-AA16-9FC855B70EE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8CB3FA7-AF58-104F-B76F-FA96C101A502}" type="slidenum">
              <a:rPr lang="de-DE" altLang="de-DE" sz="1200">
                <a:solidFill>
                  <a:srgbClr val="898989"/>
                </a:solidFill>
              </a:rPr>
              <a:pPr>
                <a:spcBef>
                  <a:spcPct val="0"/>
                </a:spcBef>
                <a:buFontTx/>
                <a:buNone/>
              </a:pPr>
              <a:t>19</a:t>
            </a:fld>
            <a:endParaRPr lang="de-DE" altLang="de-DE" sz="1200">
              <a:solidFill>
                <a:srgbClr val="898989"/>
              </a:solidFill>
            </a:endParaRPr>
          </a:p>
        </p:txBody>
      </p:sp>
      <p:sp>
        <p:nvSpPr>
          <p:cNvPr id="13318" name="Fußzeilenplatzhalter 5">
            <a:extLst>
              <a:ext uri="{FF2B5EF4-FFF2-40B4-BE49-F238E27FC236}">
                <a16:creationId xmlns:a16="http://schemas.microsoft.com/office/drawing/2014/main" id="{22A81746-0AFA-2472-482A-1E81D905F55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7C95BA4C-ED95-4682-865D-0E98313B7CB9}"/>
              </a:ext>
            </a:extLst>
          </p:cNvPr>
          <p:cNvSpPr>
            <a:spLocks noGrp="1"/>
          </p:cNvSpPr>
          <p:nvPr>
            <p:ph type="title"/>
          </p:nvPr>
        </p:nvSpPr>
        <p:spPr/>
        <p:txBody>
          <a:bodyPr/>
          <a:lstStyle/>
          <a:p>
            <a:r>
              <a:rPr lang="de-DE" altLang="de-DE" dirty="0"/>
              <a:t>Psychiatrie im Alter?</a:t>
            </a:r>
          </a:p>
        </p:txBody>
      </p:sp>
      <p:graphicFrame>
        <p:nvGraphicFramePr>
          <p:cNvPr id="5" name="Inhaltsplatzhalter 4">
            <a:extLst>
              <a:ext uri="{FF2B5EF4-FFF2-40B4-BE49-F238E27FC236}">
                <a16:creationId xmlns:a16="http://schemas.microsoft.com/office/drawing/2014/main" id="{B30DD57F-1040-D9E6-D015-41A297A95642}"/>
              </a:ext>
            </a:extLst>
          </p:cNvPr>
          <p:cNvGraphicFramePr>
            <a:graphicFrameLocks noGrp="1"/>
          </p:cNvGraphicFramePr>
          <p:nvPr>
            <p:ph idx="1"/>
            <p:extLst>
              <p:ext uri="{D42A27DB-BD31-4B8C-83A1-F6EECF244321}">
                <p14:modId xmlns:p14="http://schemas.microsoft.com/office/powerpoint/2010/main" val="30290265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ED58A371-0A72-1383-5263-E38DE90A1F2F}"/>
              </a:ext>
            </a:extLst>
          </p:cNvPr>
          <p:cNvSpPr>
            <a:spLocks noGrp="1"/>
          </p:cNvSpPr>
          <p:nvPr>
            <p:ph type="title"/>
          </p:nvPr>
        </p:nvSpPr>
        <p:spPr/>
        <p:txBody>
          <a:bodyPr/>
          <a:lstStyle/>
          <a:p>
            <a:pPr eaLnBrk="1" hangingPunct="1"/>
            <a:r>
              <a:rPr lang="de-DE" altLang="de-DE" sz="3200"/>
              <a:t>Körperliche Erkrankungen als </a:t>
            </a:r>
            <a:br>
              <a:rPr lang="de-DE" altLang="de-DE" sz="3200"/>
            </a:br>
            <a:r>
              <a:rPr lang="de-DE" altLang="de-DE" sz="3200"/>
              <a:t>Risikofaktoren einer Depression</a:t>
            </a:r>
          </a:p>
        </p:txBody>
      </p:sp>
      <p:sp>
        <p:nvSpPr>
          <p:cNvPr id="14339" name="Inhaltsplatzhalter 2">
            <a:extLst>
              <a:ext uri="{FF2B5EF4-FFF2-40B4-BE49-F238E27FC236}">
                <a16:creationId xmlns:a16="http://schemas.microsoft.com/office/drawing/2014/main" id="{B1901894-F99A-8240-D783-62FDD9D94C79}"/>
              </a:ext>
            </a:extLst>
          </p:cNvPr>
          <p:cNvSpPr>
            <a:spLocks noGrp="1"/>
          </p:cNvSpPr>
          <p:nvPr>
            <p:ph idx="1"/>
          </p:nvPr>
        </p:nvSpPr>
        <p:spPr/>
        <p:txBody>
          <a:bodyPr/>
          <a:lstStyle/>
          <a:p>
            <a:pPr eaLnBrk="1" hangingPunct="1"/>
            <a:r>
              <a:rPr lang="de-DE" altLang="de-DE" sz="2100"/>
              <a:t>Schlaganfall 		OR 1,87; RR für Neuauftreten einer Depression 3,19</a:t>
            </a:r>
          </a:p>
          <a:p>
            <a:pPr eaLnBrk="1" hangingPunct="1"/>
            <a:r>
              <a:rPr lang="de-DE" altLang="de-DE" sz="2100"/>
              <a:t>Schwerhörigkeit 	OR 1,71; RR für Neuauftreten einer Depression 1,92</a:t>
            </a:r>
          </a:p>
          <a:p>
            <a:pPr eaLnBrk="1" hangingPunct="1"/>
            <a:r>
              <a:rPr lang="de-DE" altLang="de-DE" sz="2100"/>
              <a:t>Visusverlust		OR 1,91; RR für Neuauftreten einer Depression 2,38 </a:t>
            </a:r>
          </a:p>
          <a:p>
            <a:pPr eaLnBrk="1" hangingPunct="1"/>
            <a:r>
              <a:rPr lang="de-DE" altLang="de-DE" sz="2100"/>
              <a:t>Arthritis			OR 2,27; RR für Neuauftreten einer Depression 1,49 </a:t>
            </a:r>
          </a:p>
          <a:p>
            <a:pPr eaLnBrk="1" hangingPunct="1"/>
            <a:r>
              <a:rPr lang="de-DE" altLang="de-DE" sz="2100"/>
              <a:t>Bluthochdruck	OR 1,29; RR für Neuauftreten einer Depression 2,27</a:t>
            </a:r>
          </a:p>
          <a:p>
            <a:pPr eaLnBrk="1" hangingPunct="1"/>
            <a:r>
              <a:rPr lang="de-DE" altLang="de-DE" sz="2100"/>
              <a:t>Herzkrankheit	OR 1,67; RR für Neuauftreten einer Depression 1,37</a:t>
            </a:r>
          </a:p>
          <a:p>
            <a:pPr eaLnBrk="1" hangingPunct="1"/>
            <a:r>
              <a:rPr lang="de-DE" altLang="de-DE" sz="2100"/>
              <a:t>Lungenerkr.		OR 2,13; RR für Neuauftreten einer Depression 2,80</a:t>
            </a:r>
          </a:p>
          <a:p>
            <a:pPr eaLnBrk="1" hangingPunct="1"/>
            <a:r>
              <a:rPr lang="de-DE" altLang="de-DE" sz="2100"/>
              <a:t>Diabetes			OR 1,80; RR für Neuauftreten einer Depression 1,50</a:t>
            </a:r>
          </a:p>
          <a:p>
            <a:pPr eaLnBrk="1" hangingPunct="1"/>
            <a:r>
              <a:rPr lang="de-DE" altLang="de-DE" sz="2100"/>
              <a:t>Überlebte Krebserkr. OR 0,87</a:t>
            </a:r>
          </a:p>
          <a:p>
            <a:pPr eaLnBrk="1" hangingPunct="1">
              <a:buFont typeface="Arial" panose="020B0604020202020204" pitchFamily="34" charset="0"/>
              <a:buNone/>
            </a:pPr>
            <a:r>
              <a:rPr lang="de-DE" altLang="de-DE" sz="1400"/>
              <a:t>OR: Wahrscheinlichkeit für Depression bei vorliegender somatischer Erkrankung im Vergleich zu gesunder Kontrollpopulation</a:t>
            </a:r>
          </a:p>
          <a:p>
            <a:pPr eaLnBrk="1" hangingPunct="1">
              <a:buFont typeface="Arial" panose="020B0604020202020204" pitchFamily="34" charset="0"/>
              <a:buNone/>
            </a:pPr>
            <a:r>
              <a:rPr lang="de-DE" altLang="de-DE" sz="1400"/>
              <a:t>RR: Relatives Risiko mit Erkrankung eine Depression zu entwickeln im Vergleich zu  gesunder Kontrollpopulation</a:t>
            </a:r>
          </a:p>
          <a:p>
            <a:pPr eaLnBrk="1" hangingPunct="1">
              <a:buFont typeface="Arial" panose="020B0604020202020204" pitchFamily="34" charset="0"/>
              <a:buNone/>
            </a:pPr>
            <a:r>
              <a:rPr lang="de-DE" altLang="de-DE" sz="1400"/>
              <a:t>Ageing Research Reviews 9/2010 S.131-141 </a:t>
            </a:r>
          </a:p>
        </p:txBody>
      </p:sp>
      <p:sp>
        <p:nvSpPr>
          <p:cNvPr id="14340" name="Datumsplatzhalter 3">
            <a:extLst>
              <a:ext uri="{FF2B5EF4-FFF2-40B4-BE49-F238E27FC236}">
                <a16:creationId xmlns:a16="http://schemas.microsoft.com/office/drawing/2014/main" id="{5D1DF803-ED44-6086-070F-C14C40DCBD0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BBE1251-57E3-8246-97C0-CD23286178B6}"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14341" name="Foliennummernplatzhalter 4">
            <a:extLst>
              <a:ext uri="{FF2B5EF4-FFF2-40B4-BE49-F238E27FC236}">
                <a16:creationId xmlns:a16="http://schemas.microsoft.com/office/drawing/2014/main" id="{1C7A86D2-FA84-8A0E-37E3-253719847D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EFEAC77-6E00-864B-AD41-FB3E20E08C7D}" type="slidenum">
              <a:rPr lang="de-DE" altLang="de-DE" sz="1200">
                <a:solidFill>
                  <a:srgbClr val="898989"/>
                </a:solidFill>
              </a:rPr>
              <a:pPr>
                <a:spcBef>
                  <a:spcPct val="0"/>
                </a:spcBef>
                <a:buFontTx/>
                <a:buNone/>
              </a:pPr>
              <a:t>20</a:t>
            </a:fld>
            <a:endParaRPr lang="de-DE" altLang="de-DE" sz="1200">
              <a:solidFill>
                <a:srgbClr val="898989"/>
              </a:solidFill>
            </a:endParaRPr>
          </a:p>
        </p:txBody>
      </p:sp>
      <p:sp>
        <p:nvSpPr>
          <p:cNvPr id="14342" name="Fußzeilenplatzhalter 5">
            <a:extLst>
              <a:ext uri="{FF2B5EF4-FFF2-40B4-BE49-F238E27FC236}">
                <a16:creationId xmlns:a16="http://schemas.microsoft.com/office/drawing/2014/main" id="{83B6B4D9-07B5-9DC9-8340-D4200AE4A763}"/>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3BE79344-32C4-A57F-F72E-EB605A852ED8}"/>
              </a:ext>
            </a:extLst>
          </p:cNvPr>
          <p:cNvSpPr>
            <a:spLocks noGrp="1"/>
          </p:cNvSpPr>
          <p:nvPr>
            <p:ph type="title"/>
          </p:nvPr>
        </p:nvSpPr>
        <p:spPr/>
        <p:txBody>
          <a:bodyPr/>
          <a:lstStyle/>
          <a:p>
            <a:r>
              <a:rPr lang="de-CH" altLang="de-DE"/>
              <a:t>Diagnose einer Depression</a:t>
            </a:r>
            <a:br>
              <a:rPr lang="de-CH" altLang="de-DE"/>
            </a:br>
            <a:r>
              <a:rPr lang="de-CH" altLang="de-DE" sz="2000"/>
              <a:t>nach ICD 10 oder DSM IV</a:t>
            </a:r>
            <a:endParaRPr lang="de-CH" altLang="de-DE"/>
          </a:p>
        </p:txBody>
      </p:sp>
      <p:sp>
        <p:nvSpPr>
          <p:cNvPr id="15363" name="Inhaltsplatzhalter 2">
            <a:extLst>
              <a:ext uri="{FF2B5EF4-FFF2-40B4-BE49-F238E27FC236}">
                <a16:creationId xmlns:a16="http://schemas.microsoft.com/office/drawing/2014/main" id="{83159D92-5507-4693-B181-E0F109DFBF72}"/>
              </a:ext>
            </a:extLst>
          </p:cNvPr>
          <p:cNvSpPr>
            <a:spLocks noGrp="1"/>
          </p:cNvSpPr>
          <p:nvPr>
            <p:ph idx="1"/>
          </p:nvPr>
        </p:nvSpPr>
        <p:spPr/>
        <p:txBody>
          <a:bodyPr/>
          <a:lstStyle/>
          <a:p>
            <a:pPr marL="0" indent="0">
              <a:buFont typeface="Arial" panose="020B0604020202020204" pitchFamily="34" charset="0"/>
              <a:buNone/>
            </a:pPr>
            <a:r>
              <a:rPr lang="de-CH" altLang="de-DE"/>
              <a:t>     </a:t>
            </a:r>
            <a:r>
              <a:rPr lang="de-CH" altLang="de-DE" b="1"/>
              <a:t>Querschnitt</a:t>
            </a:r>
            <a:r>
              <a:rPr lang="de-CH" altLang="de-DE"/>
              <a:t>							</a:t>
            </a:r>
            <a:r>
              <a:rPr lang="de-CH" altLang="de-DE" b="1"/>
              <a:t>Längsschnitt</a:t>
            </a:r>
          </a:p>
          <a:p>
            <a:pPr marL="0" indent="0">
              <a:buFont typeface="Arial" panose="020B0604020202020204" pitchFamily="34" charset="0"/>
              <a:buNone/>
            </a:pPr>
            <a:endParaRPr lang="de-CH" altLang="de-DE"/>
          </a:p>
          <a:p>
            <a:pPr marL="0" indent="0">
              <a:buFont typeface="Arial" panose="020B0604020202020204" pitchFamily="34" charset="0"/>
              <a:buNone/>
            </a:pPr>
            <a:r>
              <a:rPr lang="de-CH" altLang="de-DE"/>
              <a:t>     Symptome</a:t>
            </a:r>
          </a:p>
          <a:p>
            <a:pPr marL="0" indent="0">
              <a:buFont typeface="Arial" panose="020B0604020202020204" pitchFamily="34" charset="0"/>
              <a:buNone/>
            </a:pPr>
            <a:r>
              <a:rPr lang="de-CH" altLang="de-DE"/>
              <a:t>											        Verlauf</a:t>
            </a:r>
          </a:p>
          <a:p>
            <a:pPr marL="0" indent="0">
              <a:buFont typeface="Arial" panose="020B0604020202020204" pitchFamily="34" charset="0"/>
              <a:buNone/>
            </a:pPr>
            <a:r>
              <a:rPr lang="de-CH" altLang="de-DE"/>
              <a:t>       Syndrom</a:t>
            </a:r>
          </a:p>
          <a:p>
            <a:pPr marL="0" indent="0">
              <a:buFont typeface="Arial" panose="020B0604020202020204" pitchFamily="34" charset="0"/>
              <a:buNone/>
            </a:pPr>
            <a:r>
              <a:rPr lang="de-CH" altLang="de-DE"/>
              <a:t>			                 </a:t>
            </a:r>
          </a:p>
          <a:p>
            <a:pPr marL="0" indent="0">
              <a:buFont typeface="Arial" panose="020B0604020202020204" pitchFamily="34" charset="0"/>
              <a:buNone/>
            </a:pPr>
            <a:r>
              <a:rPr lang="de-CH" altLang="de-DE" sz="4000"/>
              <a:t>						 Diagnose</a:t>
            </a:r>
            <a:endParaRPr lang="de-CH" altLang="de-DE" sz="4000">
              <a:solidFill>
                <a:schemeClr val="accent1"/>
              </a:solidFill>
            </a:endParaRPr>
          </a:p>
        </p:txBody>
      </p:sp>
      <p:sp>
        <p:nvSpPr>
          <p:cNvPr id="15364" name="Datumsplatzhalter 3">
            <a:extLst>
              <a:ext uri="{FF2B5EF4-FFF2-40B4-BE49-F238E27FC236}">
                <a16:creationId xmlns:a16="http://schemas.microsoft.com/office/drawing/2014/main" id="{50A57EC7-8AFB-F46B-7C98-55F3741237CB}"/>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0C10A9F-1AA9-7A4A-B78A-45413B4DC66F}"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15365" name="Fußzeilenplatzhalter 4">
            <a:extLst>
              <a:ext uri="{FF2B5EF4-FFF2-40B4-BE49-F238E27FC236}">
                <a16:creationId xmlns:a16="http://schemas.microsoft.com/office/drawing/2014/main" id="{E203131A-894D-A8D5-66BA-85E83DB1BFDA}"/>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
        <p:nvSpPr>
          <p:cNvPr id="15366" name="Foliennummernplatzhalter 5">
            <a:extLst>
              <a:ext uri="{FF2B5EF4-FFF2-40B4-BE49-F238E27FC236}">
                <a16:creationId xmlns:a16="http://schemas.microsoft.com/office/drawing/2014/main" id="{AC07055F-F125-AB63-5538-3D7F88ECED8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535D763-0BF5-1D49-A955-71CD3DB53CCC}" type="slidenum">
              <a:rPr lang="de-DE" altLang="de-DE" sz="1200">
                <a:solidFill>
                  <a:srgbClr val="898989"/>
                </a:solidFill>
              </a:rPr>
              <a:pPr>
                <a:spcBef>
                  <a:spcPct val="0"/>
                </a:spcBef>
                <a:buFontTx/>
                <a:buNone/>
              </a:pPr>
              <a:t>21</a:t>
            </a:fld>
            <a:endParaRPr lang="de-DE" altLang="de-DE" sz="1200">
              <a:solidFill>
                <a:srgbClr val="898989"/>
              </a:solidFill>
            </a:endParaRPr>
          </a:p>
        </p:txBody>
      </p:sp>
      <p:cxnSp>
        <p:nvCxnSpPr>
          <p:cNvPr id="9" name="Gerade Verbindung mit Pfeil 8">
            <a:extLst>
              <a:ext uri="{FF2B5EF4-FFF2-40B4-BE49-F238E27FC236}">
                <a16:creationId xmlns:a16="http://schemas.microsoft.com/office/drawing/2014/main" id="{5FC6B7FB-71C3-BC5E-BF13-FD24F012A335}"/>
              </a:ext>
            </a:extLst>
          </p:cNvPr>
          <p:cNvCxnSpPr/>
          <p:nvPr/>
        </p:nvCxnSpPr>
        <p:spPr>
          <a:xfrm>
            <a:off x="1865313" y="2185988"/>
            <a:ext cx="0" cy="6207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Gerade Verbindung mit Pfeil 10">
            <a:extLst>
              <a:ext uri="{FF2B5EF4-FFF2-40B4-BE49-F238E27FC236}">
                <a16:creationId xmlns:a16="http://schemas.microsoft.com/office/drawing/2014/main" id="{8547A025-E9CF-54BD-DC85-CBC6C8DF5866}"/>
              </a:ext>
            </a:extLst>
          </p:cNvPr>
          <p:cNvCxnSpPr/>
          <p:nvPr/>
        </p:nvCxnSpPr>
        <p:spPr>
          <a:xfrm>
            <a:off x="1865313" y="3402013"/>
            <a:ext cx="0" cy="6127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Gerade Verbindung mit Pfeil 12">
            <a:extLst>
              <a:ext uri="{FF2B5EF4-FFF2-40B4-BE49-F238E27FC236}">
                <a16:creationId xmlns:a16="http://schemas.microsoft.com/office/drawing/2014/main" id="{AF06E216-3FDA-79F5-DB06-7DAED9FC7428}"/>
              </a:ext>
            </a:extLst>
          </p:cNvPr>
          <p:cNvCxnSpPr/>
          <p:nvPr/>
        </p:nvCxnSpPr>
        <p:spPr>
          <a:xfrm>
            <a:off x="6986588" y="2185988"/>
            <a:ext cx="0" cy="12160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Gerade Verbindung mit Pfeil 15">
            <a:extLst>
              <a:ext uri="{FF2B5EF4-FFF2-40B4-BE49-F238E27FC236}">
                <a16:creationId xmlns:a16="http://schemas.microsoft.com/office/drawing/2014/main" id="{FFBA2834-6763-2824-8DA9-644E88E74779}"/>
              </a:ext>
            </a:extLst>
          </p:cNvPr>
          <p:cNvCxnSpPr/>
          <p:nvPr/>
        </p:nvCxnSpPr>
        <p:spPr>
          <a:xfrm>
            <a:off x="1865313" y="4552950"/>
            <a:ext cx="1471612" cy="841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Gerade Verbindung mit Pfeil 17">
            <a:extLst>
              <a:ext uri="{FF2B5EF4-FFF2-40B4-BE49-F238E27FC236}">
                <a16:creationId xmlns:a16="http://schemas.microsoft.com/office/drawing/2014/main" id="{B0BB2819-9871-E8F1-158D-504E2B6F91F0}"/>
              </a:ext>
            </a:extLst>
          </p:cNvPr>
          <p:cNvCxnSpPr/>
          <p:nvPr/>
        </p:nvCxnSpPr>
        <p:spPr>
          <a:xfrm flipH="1">
            <a:off x="5459413" y="4014788"/>
            <a:ext cx="1527175" cy="13795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372" name="Textfeld 18">
            <a:extLst>
              <a:ext uri="{FF2B5EF4-FFF2-40B4-BE49-F238E27FC236}">
                <a16:creationId xmlns:a16="http://schemas.microsoft.com/office/drawing/2014/main" id="{288B8DA9-35BC-FC79-2BA2-7E74D4116E5A}"/>
              </a:ext>
            </a:extLst>
          </p:cNvPr>
          <p:cNvSpPr txBox="1">
            <a:spLocks noChangeArrowheads="1"/>
          </p:cNvSpPr>
          <p:nvPr/>
        </p:nvSpPr>
        <p:spPr bwMode="auto">
          <a:xfrm>
            <a:off x="6754813" y="5232400"/>
            <a:ext cx="141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CH" altLang="de-DE" sz="1800">
                <a:solidFill>
                  <a:schemeClr val="accent1"/>
                </a:solidFill>
                <a:latin typeface="Arial" panose="020B0604020202020204" pitchFamily="34" charset="0"/>
              </a:rPr>
              <a:t>Klinische </a:t>
            </a:r>
          </a:p>
          <a:p>
            <a:pPr>
              <a:spcBef>
                <a:spcPct val="0"/>
              </a:spcBef>
              <a:buFontTx/>
              <a:buNone/>
            </a:pPr>
            <a:r>
              <a:rPr lang="de-CH" altLang="de-DE" sz="1800">
                <a:solidFill>
                  <a:schemeClr val="accent1"/>
                </a:solidFill>
                <a:latin typeface="Arial" panose="020B0604020202020204" pitchFamily="34" charset="0"/>
              </a:rPr>
              <a:t>Phänotypen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4C070134-E49C-4822-8C35-E75A59F29643}"/>
              </a:ext>
            </a:extLst>
          </p:cNvPr>
          <p:cNvSpPr>
            <a:spLocks noGrp="1"/>
          </p:cNvSpPr>
          <p:nvPr>
            <p:ph type="title"/>
          </p:nvPr>
        </p:nvSpPr>
        <p:spPr/>
        <p:txBody>
          <a:bodyPr/>
          <a:lstStyle/>
          <a:p>
            <a:r>
              <a:rPr lang="de-CH" altLang="de-DE"/>
              <a:t>Diagnose einer Depression</a:t>
            </a:r>
            <a:br>
              <a:rPr lang="de-CH" altLang="de-DE"/>
            </a:br>
            <a:r>
              <a:rPr lang="de-CH" altLang="de-DE" sz="2000"/>
              <a:t>nach ICD 10 oder DSM IV</a:t>
            </a:r>
            <a:endParaRPr lang="de-CH" altLang="de-DE"/>
          </a:p>
        </p:txBody>
      </p:sp>
      <p:sp>
        <p:nvSpPr>
          <p:cNvPr id="16387" name="Datumsplatzhalter 3">
            <a:extLst>
              <a:ext uri="{FF2B5EF4-FFF2-40B4-BE49-F238E27FC236}">
                <a16:creationId xmlns:a16="http://schemas.microsoft.com/office/drawing/2014/main" id="{A3D1F4C6-1872-71A1-F690-2D72C2276CB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F644082-C326-0A45-A65B-8AD33F815177}"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16388" name="Fußzeilenplatzhalter 4">
            <a:extLst>
              <a:ext uri="{FF2B5EF4-FFF2-40B4-BE49-F238E27FC236}">
                <a16:creationId xmlns:a16="http://schemas.microsoft.com/office/drawing/2014/main" id="{84AF427D-87D1-059D-0406-4605B8BC259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
        <p:nvSpPr>
          <p:cNvPr id="16389" name="Foliennummernplatzhalter 5">
            <a:extLst>
              <a:ext uri="{FF2B5EF4-FFF2-40B4-BE49-F238E27FC236}">
                <a16:creationId xmlns:a16="http://schemas.microsoft.com/office/drawing/2014/main" id="{2710346C-BE34-05EA-1CAC-EB7D9A4F0F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6F6D50C-1401-E341-8B3D-0CD06C1E28A9}" type="slidenum">
              <a:rPr lang="de-DE" altLang="de-DE" sz="1200">
                <a:solidFill>
                  <a:srgbClr val="898989"/>
                </a:solidFill>
              </a:rPr>
              <a:pPr>
                <a:spcBef>
                  <a:spcPct val="0"/>
                </a:spcBef>
                <a:buFontTx/>
                <a:buNone/>
              </a:pPr>
              <a:t>22</a:t>
            </a:fld>
            <a:endParaRPr lang="de-DE" altLang="de-DE" sz="1200">
              <a:solidFill>
                <a:srgbClr val="898989"/>
              </a:solidFill>
            </a:endParaRPr>
          </a:p>
        </p:txBody>
      </p:sp>
      <p:sp>
        <p:nvSpPr>
          <p:cNvPr id="7" name="Text Box 11">
            <a:extLst>
              <a:ext uri="{FF2B5EF4-FFF2-40B4-BE49-F238E27FC236}">
                <a16:creationId xmlns:a16="http://schemas.microsoft.com/office/drawing/2014/main" id="{C63E62C5-C6DA-2814-C237-B2629E8C43BB}"/>
              </a:ext>
            </a:extLst>
          </p:cNvPr>
          <p:cNvSpPr txBox="1">
            <a:spLocks noChangeArrowheads="1"/>
          </p:cNvSpPr>
          <p:nvPr/>
        </p:nvSpPr>
        <p:spPr bwMode="auto">
          <a:xfrm>
            <a:off x="4078288" y="1612900"/>
            <a:ext cx="4608512" cy="1570038"/>
          </a:xfrm>
          <a:prstGeom prst="rect">
            <a:avLst/>
          </a:prstGeom>
          <a:solidFill>
            <a:srgbClr val="EEEEEE"/>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de-CH" altLang="de-DE" sz="2400" dirty="0">
                <a:solidFill>
                  <a:schemeClr val="accent1"/>
                </a:solidFill>
                <a:latin typeface="+mn-lt"/>
              </a:rPr>
              <a:t>Problem</a:t>
            </a:r>
          </a:p>
          <a:p>
            <a:pPr algn="ctr" eaLnBrk="1" hangingPunct="1">
              <a:defRPr/>
            </a:pPr>
            <a:endParaRPr lang="de-CH" altLang="de-DE" sz="2400" dirty="0">
              <a:solidFill>
                <a:srgbClr val="FF0000"/>
              </a:solidFill>
              <a:latin typeface="+mn-lt"/>
            </a:endParaRPr>
          </a:p>
          <a:p>
            <a:pPr algn="ctr" eaLnBrk="1" hangingPunct="1">
              <a:defRPr/>
            </a:pPr>
            <a:r>
              <a:rPr lang="de-CH" altLang="de-DE" sz="2400" dirty="0">
                <a:latin typeface="+mn-lt"/>
              </a:rPr>
              <a:t>Klinischer Phänotyp ist kein valides Abbild der Pathophysiologie</a:t>
            </a:r>
          </a:p>
        </p:txBody>
      </p:sp>
      <p:grpSp>
        <p:nvGrpSpPr>
          <p:cNvPr id="16391" name="Group 19">
            <a:extLst>
              <a:ext uri="{FF2B5EF4-FFF2-40B4-BE49-F238E27FC236}">
                <a16:creationId xmlns:a16="http://schemas.microsoft.com/office/drawing/2014/main" id="{4E4C72C0-C102-707B-9ABA-26CE5C9D2D70}"/>
              </a:ext>
            </a:extLst>
          </p:cNvPr>
          <p:cNvGrpSpPr>
            <a:grpSpLocks/>
          </p:cNvGrpSpPr>
          <p:nvPr/>
        </p:nvGrpSpPr>
        <p:grpSpPr bwMode="auto">
          <a:xfrm>
            <a:off x="457200" y="1612900"/>
            <a:ext cx="2997200" cy="3963988"/>
            <a:chOff x="22" y="799"/>
            <a:chExt cx="1888" cy="2497"/>
          </a:xfrm>
        </p:grpSpPr>
        <p:sp>
          <p:nvSpPr>
            <p:cNvPr id="10" name="Text Box 3">
              <a:extLst>
                <a:ext uri="{FF2B5EF4-FFF2-40B4-BE49-F238E27FC236}">
                  <a16:creationId xmlns:a16="http://schemas.microsoft.com/office/drawing/2014/main" id="{82222B86-3E77-6DA5-8DC1-A8353150FC4A}"/>
                </a:ext>
              </a:extLst>
            </p:cNvPr>
            <p:cNvSpPr txBox="1">
              <a:spLocks noChangeArrowheads="1"/>
            </p:cNvSpPr>
            <p:nvPr/>
          </p:nvSpPr>
          <p:spPr bwMode="auto">
            <a:xfrm>
              <a:off x="22" y="799"/>
              <a:ext cx="1888" cy="252"/>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de-DE" sz="2000" b="1" dirty="0">
                  <a:solidFill>
                    <a:schemeClr val="accent1"/>
                  </a:solidFill>
                  <a:latin typeface="+mn-lt"/>
                </a:rPr>
                <a:t>Symptome der Depression</a:t>
              </a:r>
              <a:endParaRPr lang="de-DE" altLang="de-DE" sz="2000" dirty="0">
                <a:solidFill>
                  <a:schemeClr val="accent1"/>
                </a:solidFill>
                <a:latin typeface="+mn-lt"/>
              </a:endParaRPr>
            </a:p>
          </p:txBody>
        </p:sp>
        <p:sp>
          <p:nvSpPr>
            <p:cNvPr id="11" name="Text Box 4">
              <a:extLst>
                <a:ext uri="{FF2B5EF4-FFF2-40B4-BE49-F238E27FC236}">
                  <a16:creationId xmlns:a16="http://schemas.microsoft.com/office/drawing/2014/main" id="{4360B626-81E1-CBAF-9928-7CC07E11F151}"/>
                </a:ext>
              </a:extLst>
            </p:cNvPr>
            <p:cNvSpPr txBox="1">
              <a:spLocks noChangeArrowheads="1"/>
            </p:cNvSpPr>
            <p:nvPr/>
          </p:nvSpPr>
          <p:spPr bwMode="auto">
            <a:xfrm>
              <a:off x="22" y="1032"/>
              <a:ext cx="1650" cy="679"/>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de-DE" sz="1600" i="1" dirty="0">
                  <a:latin typeface="+mn-lt"/>
                </a:rPr>
                <a:t>Hauptsymptome</a:t>
              </a:r>
              <a:endParaRPr lang="de-DE" altLang="de-DE" sz="1600" dirty="0">
                <a:latin typeface="+mn-lt"/>
              </a:endParaRPr>
            </a:p>
            <a:p>
              <a:pPr>
                <a:defRPr/>
              </a:pPr>
              <a:r>
                <a:rPr lang="de-DE" altLang="de-DE" sz="1600" dirty="0">
                  <a:latin typeface="+mn-lt"/>
                </a:rPr>
                <a:t>1. Gedrückte Stimmung</a:t>
              </a:r>
            </a:p>
            <a:p>
              <a:pPr>
                <a:defRPr/>
              </a:pPr>
              <a:r>
                <a:rPr lang="de-DE" altLang="de-DE" sz="1600" dirty="0">
                  <a:latin typeface="+mn-lt"/>
                </a:rPr>
                <a:t>2. Interessen-/Freudlosigkeit</a:t>
              </a:r>
            </a:p>
            <a:p>
              <a:pPr>
                <a:defRPr/>
              </a:pPr>
              <a:r>
                <a:rPr lang="de-DE" altLang="de-DE" sz="1600" dirty="0">
                  <a:latin typeface="+mn-lt"/>
                </a:rPr>
                <a:t>3. Antriebsstörung</a:t>
              </a:r>
            </a:p>
          </p:txBody>
        </p:sp>
        <p:sp>
          <p:nvSpPr>
            <p:cNvPr id="12" name="Text Box 5">
              <a:extLst>
                <a:ext uri="{FF2B5EF4-FFF2-40B4-BE49-F238E27FC236}">
                  <a16:creationId xmlns:a16="http://schemas.microsoft.com/office/drawing/2014/main" id="{4DF5E846-8E65-0D34-0BB6-6A1E460B871C}"/>
                </a:ext>
              </a:extLst>
            </p:cNvPr>
            <p:cNvSpPr txBox="1">
              <a:spLocks noChangeArrowheads="1"/>
            </p:cNvSpPr>
            <p:nvPr/>
          </p:nvSpPr>
          <p:spPr bwMode="auto">
            <a:xfrm>
              <a:off x="22" y="1750"/>
              <a:ext cx="1836" cy="1144"/>
            </a:xfrm>
            <a:prstGeom prst="rect">
              <a:avLst/>
            </a:prstGeom>
            <a:noFill/>
            <a:ln>
              <a:noFill/>
            </a:ln>
            <a:effectLst/>
            <a:extLst>
              <a:ext uri="{909E8E84-426E-40DD-AFC4-6F175D3DCCD1}">
                <a14:hiddenFill xmlns:a14="http://schemas.microsoft.com/office/drawing/2010/main">
                  <a:solidFill>
                    <a:srgbClr val="66FF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de-DE" sz="1600" i="1" dirty="0">
                  <a:latin typeface="+mn-lt"/>
                </a:rPr>
                <a:t>Weitere Symptome</a:t>
              </a:r>
              <a:endParaRPr lang="de-DE" altLang="de-DE" sz="1600" dirty="0">
                <a:latin typeface="+mn-lt"/>
              </a:endParaRPr>
            </a:p>
            <a:p>
              <a:pPr>
                <a:defRPr/>
              </a:pPr>
              <a:r>
                <a:rPr lang="de-DE" altLang="de-DE" sz="1600" dirty="0">
                  <a:latin typeface="+mn-lt"/>
                </a:rPr>
                <a:t>1. Gestörtes Selbstwertgefühl</a:t>
              </a:r>
            </a:p>
            <a:p>
              <a:pPr>
                <a:defRPr/>
              </a:pPr>
              <a:r>
                <a:rPr lang="de-DE" altLang="de-DE" sz="1600" dirty="0">
                  <a:latin typeface="+mn-lt"/>
                </a:rPr>
                <a:t>2. Denk-/Konzentrationsstörung</a:t>
              </a:r>
            </a:p>
            <a:p>
              <a:pPr>
                <a:defRPr/>
              </a:pPr>
              <a:r>
                <a:rPr lang="de-DE" altLang="de-DE" sz="1600" dirty="0">
                  <a:latin typeface="+mn-lt"/>
                </a:rPr>
                <a:t>3. Suizidalität</a:t>
              </a:r>
            </a:p>
            <a:p>
              <a:pPr>
                <a:defRPr/>
              </a:pPr>
              <a:r>
                <a:rPr lang="de-DE" altLang="de-DE" sz="1600" dirty="0">
                  <a:latin typeface="+mn-lt"/>
                </a:rPr>
                <a:t>4. Gestörte Psychomotorik</a:t>
              </a:r>
            </a:p>
            <a:p>
              <a:pPr>
                <a:defRPr/>
              </a:pPr>
              <a:r>
                <a:rPr lang="de-DE" altLang="de-DE" sz="1600" dirty="0">
                  <a:latin typeface="+mn-lt"/>
                </a:rPr>
                <a:t>5. Schlafstörungen</a:t>
              </a:r>
            </a:p>
            <a:p>
              <a:pPr>
                <a:defRPr/>
              </a:pPr>
              <a:r>
                <a:rPr lang="de-DE" altLang="de-DE" sz="1600" dirty="0">
                  <a:latin typeface="+mn-lt"/>
                </a:rPr>
                <a:t>6. Appetitstörungen</a:t>
              </a:r>
            </a:p>
          </p:txBody>
        </p:sp>
        <p:sp>
          <p:nvSpPr>
            <p:cNvPr id="13" name="Text Box 6">
              <a:extLst>
                <a:ext uri="{FF2B5EF4-FFF2-40B4-BE49-F238E27FC236}">
                  <a16:creationId xmlns:a16="http://schemas.microsoft.com/office/drawing/2014/main" id="{0F7F64E6-9B7E-0477-B6C3-81C78A9DAA78}"/>
                </a:ext>
              </a:extLst>
            </p:cNvPr>
            <p:cNvSpPr txBox="1">
              <a:spLocks noChangeArrowheads="1"/>
            </p:cNvSpPr>
            <p:nvPr/>
          </p:nvSpPr>
          <p:spPr bwMode="auto">
            <a:xfrm>
              <a:off x="68" y="2928"/>
              <a:ext cx="130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de-DE" sz="1600" i="1" dirty="0">
                  <a:latin typeface="+mn-lt"/>
                </a:rPr>
                <a:t>Dauer</a:t>
              </a:r>
              <a:endParaRPr lang="de-DE" altLang="de-DE" sz="1600" dirty="0">
                <a:latin typeface="+mn-lt"/>
              </a:endParaRPr>
            </a:p>
            <a:p>
              <a:pPr>
                <a:defRPr/>
              </a:pPr>
              <a:r>
                <a:rPr lang="de-DE" altLang="de-DE" sz="1600" dirty="0">
                  <a:latin typeface="+mn-lt"/>
                </a:rPr>
                <a:t>Mindestens 2 Wochen</a:t>
              </a:r>
            </a:p>
          </p:txBody>
        </p:sp>
      </p:grpSp>
      <p:sp>
        <p:nvSpPr>
          <p:cNvPr id="14" name="Text Box 14">
            <a:extLst>
              <a:ext uri="{FF2B5EF4-FFF2-40B4-BE49-F238E27FC236}">
                <a16:creationId xmlns:a16="http://schemas.microsoft.com/office/drawing/2014/main" id="{23F7D084-A688-C9BD-F5B6-E917F9A5C5C0}"/>
              </a:ext>
            </a:extLst>
          </p:cNvPr>
          <p:cNvSpPr txBox="1">
            <a:spLocks noChangeArrowheads="1"/>
          </p:cNvSpPr>
          <p:nvPr/>
        </p:nvSpPr>
        <p:spPr bwMode="auto">
          <a:xfrm>
            <a:off x="4078288" y="3802063"/>
            <a:ext cx="4608512" cy="2554287"/>
          </a:xfrm>
          <a:prstGeom prst="rect">
            <a:avLst/>
          </a:prstGeom>
          <a:solidFill>
            <a:srgbClr val="EEEEEE"/>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de-CH" altLang="de-DE" sz="2000" dirty="0">
                <a:solidFill>
                  <a:schemeClr val="accent1"/>
                </a:solidFill>
                <a:latin typeface="+mn-lt"/>
              </a:rPr>
              <a:t>Biomarker</a:t>
            </a:r>
          </a:p>
          <a:p>
            <a:pPr algn="ctr" eaLnBrk="1" hangingPunct="1">
              <a:defRPr/>
            </a:pPr>
            <a:endParaRPr lang="de-CH" altLang="de-DE" sz="2000" dirty="0">
              <a:solidFill>
                <a:srgbClr val="FF0000"/>
              </a:solidFill>
              <a:latin typeface="+mn-lt"/>
            </a:endParaRPr>
          </a:p>
          <a:p>
            <a:pPr algn="ctr" eaLnBrk="1" hangingPunct="1">
              <a:defRPr/>
            </a:pPr>
            <a:r>
              <a:rPr lang="de-CH" altLang="de-DE" sz="2400" dirty="0">
                <a:latin typeface="+mn-lt"/>
              </a:rPr>
              <a:t>Objektiv messbarer Indikator für normale bzw. </a:t>
            </a:r>
            <a:r>
              <a:rPr lang="de-CH" altLang="de-DE" sz="2400" dirty="0" err="1">
                <a:latin typeface="+mn-lt"/>
              </a:rPr>
              <a:t>pathogenetische</a:t>
            </a:r>
            <a:r>
              <a:rPr lang="de-CH" altLang="de-DE" sz="2400" dirty="0">
                <a:latin typeface="+mn-lt"/>
              </a:rPr>
              <a:t> Prozesse </a:t>
            </a:r>
          </a:p>
          <a:p>
            <a:pPr algn="ctr" eaLnBrk="1" hangingPunct="1">
              <a:defRPr/>
            </a:pPr>
            <a:r>
              <a:rPr lang="de-CH" altLang="de-DE" sz="2400" dirty="0">
                <a:latin typeface="+mn-lt"/>
              </a:rPr>
              <a:t>bzw. Ansprechen auf eine therapeutische Intervention</a:t>
            </a:r>
          </a:p>
        </p:txBody>
      </p:sp>
      <p:cxnSp>
        <p:nvCxnSpPr>
          <p:cNvPr id="16" name="Gerade Verbindung mit Pfeil 15">
            <a:extLst>
              <a:ext uri="{FF2B5EF4-FFF2-40B4-BE49-F238E27FC236}">
                <a16:creationId xmlns:a16="http://schemas.microsoft.com/office/drawing/2014/main" id="{04DAD4BF-A5EE-6272-0FA2-76AC034BE98D}"/>
              </a:ext>
            </a:extLst>
          </p:cNvPr>
          <p:cNvCxnSpPr/>
          <p:nvPr/>
        </p:nvCxnSpPr>
        <p:spPr>
          <a:xfrm>
            <a:off x="6381750" y="3309938"/>
            <a:ext cx="0" cy="4206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69DA0042-1F5A-40D5-5730-31F09E0A7B1D}"/>
              </a:ext>
            </a:extLst>
          </p:cNvPr>
          <p:cNvSpPr>
            <a:spLocks noGrp="1"/>
          </p:cNvSpPr>
          <p:nvPr>
            <p:ph type="title"/>
          </p:nvPr>
        </p:nvSpPr>
        <p:spPr/>
        <p:txBody>
          <a:bodyPr/>
          <a:lstStyle/>
          <a:p>
            <a:pPr eaLnBrk="1" hangingPunct="1"/>
            <a:r>
              <a:rPr lang="de-DE" altLang="de-DE" sz="3200"/>
              <a:t>Geriatrische Depressionsskala </a:t>
            </a:r>
            <a:br>
              <a:rPr lang="de-DE" altLang="de-DE" sz="3200"/>
            </a:br>
            <a:r>
              <a:rPr lang="de-DE" altLang="de-DE" sz="3200"/>
              <a:t>(Kurzform)</a:t>
            </a:r>
          </a:p>
        </p:txBody>
      </p:sp>
      <p:sp>
        <p:nvSpPr>
          <p:cNvPr id="4" name="Rectangle 3">
            <a:extLst>
              <a:ext uri="{FF2B5EF4-FFF2-40B4-BE49-F238E27FC236}">
                <a16:creationId xmlns:a16="http://schemas.microsoft.com/office/drawing/2014/main" id="{05FE6394-3CE9-8F1D-9517-26BF2E36A0AB}"/>
              </a:ext>
            </a:extLst>
          </p:cNvPr>
          <p:cNvSpPr txBox="1">
            <a:spLocks noChangeArrowheads="1"/>
          </p:cNvSpPr>
          <p:nvPr/>
        </p:nvSpPr>
        <p:spPr bwMode="auto">
          <a:xfrm>
            <a:off x="587375" y="1658938"/>
            <a:ext cx="8097838" cy="4575175"/>
          </a:xfrm>
          <a:prstGeom prst="rect">
            <a:avLst/>
          </a:prstGeom>
          <a:noFill/>
          <a:ln w="9525">
            <a:noFill/>
            <a:miter lim="800000"/>
            <a:headEnd/>
            <a:tailEnd/>
          </a:ln>
          <a:effectLst/>
        </p:spPr>
        <p:txBody>
          <a:bodyPr lIns="80175" tIns="40087" rIns="80175" bIns="40087"/>
          <a:lstStyle>
            <a:lvl1pPr marL="300038" indent="-300038">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lnSpc>
                <a:spcPct val="90000"/>
              </a:lnSpc>
              <a:buClr>
                <a:schemeClr val="hlink"/>
              </a:buClr>
              <a:defRPr/>
            </a:pPr>
            <a:r>
              <a:rPr lang="de-DE" altLang="de-DE">
                <a:cs typeface="Arial" panose="020B0604020202020204" pitchFamily="34" charset="0"/>
              </a:rPr>
              <a:t>1.</a:t>
            </a:r>
            <a:r>
              <a:rPr lang="de-DE" altLang="de-DE">
                <a:cs typeface="Times New Roman" panose="02020603050405020304" pitchFamily="18" charset="0"/>
              </a:rPr>
              <a:t>   </a:t>
            </a:r>
            <a:r>
              <a:rPr lang="de-DE" altLang="de-DE">
                <a:cs typeface="Arial" panose="020B0604020202020204" pitchFamily="34" charset="0"/>
              </a:rPr>
              <a:t>Sind Sie grundsätzlich mit Ihrem Leben zufrieden?				Ja / </a:t>
            </a:r>
            <a:r>
              <a:rPr lang="de-DE" altLang="de-DE" b="1">
                <a:cs typeface="Arial" panose="020B0604020202020204" pitchFamily="34" charset="0"/>
              </a:rPr>
              <a:t>NEIN</a:t>
            </a:r>
            <a:endParaRPr lang="de-DE" altLang="de-DE" b="1">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2.</a:t>
            </a:r>
            <a:r>
              <a:rPr lang="de-DE" altLang="de-DE">
                <a:cs typeface="Times New Roman" panose="02020603050405020304" pitchFamily="18" charset="0"/>
              </a:rPr>
              <a:t>   </a:t>
            </a:r>
            <a:r>
              <a:rPr lang="de-DE" altLang="de-DE">
                <a:cs typeface="Arial" panose="020B0604020202020204" pitchFamily="34" charset="0"/>
              </a:rPr>
              <a:t>Haben Sie viele Ihrer Aktivitäten und Interessen aufgegeben?	</a:t>
            </a:r>
            <a:r>
              <a:rPr lang="de-DE" altLang="de-DE" b="1">
                <a:cs typeface="Arial" panose="020B0604020202020204" pitchFamily="34" charset="0"/>
              </a:rPr>
              <a:t>JA</a:t>
            </a:r>
            <a:r>
              <a:rPr lang="de-DE" altLang="de-DE">
                <a:cs typeface="Arial" panose="020B0604020202020204" pitchFamily="34" charset="0"/>
              </a:rPr>
              <a:t> / Nein</a:t>
            </a:r>
            <a:endParaRPr lang="de-DE" altLang="de-DE">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3.</a:t>
            </a:r>
            <a:r>
              <a:rPr lang="de-DE" altLang="de-DE">
                <a:cs typeface="Times New Roman" panose="02020603050405020304" pitchFamily="18" charset="0"/>
              </a:rPr>
              <a:t>   </a:t>
            </a:r>
            <a:r>
              <a:rPr lang="de-DE" altLang="de-DE">
                <a:cs typeface="Arial" panose="020B0604020202020204" pitchFamily="34" charset="0"/>
              </a:rPr>
              <a:t>Haben Sie das Gefühl, Ihr Leben sei unausgefüllt?				</a:t>
            </a:r>
            <a:r>
              <a:rPr lang="de-DE" altLang="de-DE" b="1">
                <a:cs typeface="Arial" panose="020B0604020202020204" pitchFamily="34" charset="0"/>
              </a:rPr>
              <a:t>JA</a:t>
            </a:r>
            <a:r>
              <a:rPr lang="de-DE" altLang="de-DE">
                <a:cs typeface="Arial" panose="020B0604020202020204" pitchFamily="34" charset="0"/>
              </a:rPr>
              <a:t> / Nein</a:t>
            </a:r>
            <a:endParaRPr lang="de-DE" altLang="de-DE">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4.</a:t>
            </a:r>
            <a:r>
              <a:rPr lang="de-DE" altLang="de-DE">
                <a:cs typeface="Times New Roman" panose="02020603050405020304" pitchFamily="18" charset="0"/>
              </a:rPr>
              <a:t>   </a:t>
            </a:r>
            <a:r>
              <a:rPr lang="de-DE" altLang="de-DE">
                <a:cs typeface="Arial" panose="020B0604020202020204" pitchFamily="34" charset="0"/>
              </a:rPr>
              <a:t>Langweilen Sie sich oft?									</a:t>
            </a:r>
            <a:r>
              <a:rPr lang="de-DE" altLang="de-DE" b="1">
                <a:cs typeface="Arial" panose="020B0604020202020204" pitchFamily="34" charset="0"/>
              </a:rPr>
              <a:t>JA</a:t>
            </a:r>
            <a:r>
              <a:rPr lang="de-DE" altLang="de-DE">
                <a:cs typeface="Arial" panose="020B0604020202020204" pitchFamily="34" charset="0"/>
              </a:rPr>
              <a:t> / Nein</a:t>
            </a:r>
            <a:endParaRPr lang="de-DE" altLang="de-DE">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5.</a:t>
            </a:r>
            <a:r>
              <a:rPr lang="de-DE" altLang="de-DE">
                <a:cs typeface="Times New Roman" panose="02020603050405020304" pitchFamily="18" charset="0"/>
              </a:rPr>
              <a:t>   </a:t>
            </a:r>
            <a:r>
              <a:rPr lang="de-DE" altLang="de-DE">
                <a:cs typeface="Arial" panose="020B0604020202020204" pitchFamily="34" charset="0"/>
              </a:rPr>
              <a:t>Sind Sie die meiste Zeit guter Laune?						Ja / </a:t>
            </a:r>
            <a:r>
              <a:rPr lang="de-DE" altLang="de-DE" b="1">
                <a:cs typeface="Arial" panose="020B0604020202020204" pitchFamily="34" charset="0"/>
              </a:rPr>
              <a:t>NEIN</a:t>
            </a:r>
            <a:endParaRPr lang="de-DE" altLang="de-DE" b="1">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6.</a:t>
            </a:r>
            <a:r>
              <a:rPr lang="de-DE" altLang="de-DE">
                <a:cs typeface="Times New Roman" panose="02020603050405020304" pitchFamily="18" charset="0"/>
              </a:rPr>
              <a:t>   </a:t>
            </a:r>
            <a:r>
              <a:rPr lang="de-DE" altLang="de-DE">
                <a:cs typeface="Arial" panose="020B0604020202020204" pitchFamily="34" charset="0"/>
              </a:rPr>
              <a:t>Fürchten Sie, dass Ihnen etwas Schlimmes zustoßen wird?		</a:t>
            </a:r>
            <a:r>
              <a:rPr lang="de-DE" altLang="de-DE" b="1">
                <a:cs typeface="Arial" panose="020B0604020202020204" pitchFamily="34" charset="0"/>
              </a:rPr>
              <a:t>JA</a:t>
            </a:r>
            <a:r>
              <a:rPr lang="de-DE" altLang="de-DE">
                <a:cs typeface="Arial" panose="020B0604020202020204" pitchFamily="34" charset="0"/>
              </a:rPr>
              <a:t> / Nein</a:t>
            </a:r>
            <a:endParaRPr lang="de-DE" altLang="de-DE">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7.</a:t>
            </a:r>
            <a:r>
              <a:rPr lang="de-DE" altLang="de-DE">
                <a:cs typeface="Times New Roman" panose="02020603050405020304" pitchFamily="18" charset="0"/>
              </a:rPr>
              <a:t>   </a:t>
            </a:r>
            <a:r>
              <a:rPr lang="de-DE" altLang="de-DE">
                <a:cs typeface="Arial" panose="020B0604020202020204" pitchFamily="34" charset="0"/>
              </a:rPr>
              <a:t>Fühlen Sie sich die meiste Zeit glücklich und zufrieden?			Ja / </a:t>
            </a:r>
            <a:r>
              <a:rPr lang="de-DE" altLang="de-DE" b="1">
                <a:cs typeface="Arial" panose="020B0604020202020204" pitchFamily="34" charset="0"/>
              </a:rPr>
              <a:t>NEIN</a:t>
            </a:r>
            <a:endParaRPr lang="de-DE" altLang="de-DE" b="1">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8.</a:t>
            </a:r>
            <a:r>
              <a:rPr lang="de-DE" altLang="de-DE">
                <a:cs typeface="Times New Roman" panose="02020603050405020304" pitchFamily="18" charset="0"/>
              </a:rPr>
              <a:t>   </a:t>
            </a:r>
            <a:r>
              <a:rPr lang="de-DE" altLang="de-DE">
                <a:cs typeface="Arial" panose="020B0604020202020204" pitchFamily="34" charset="0"/>
              </a:rPr>
              <a:t>Fühlen Sie sich oft hilflos?									</a:t>
            </a:r>
            <a:r>
              <a:rPr lang="de-DE" altLang="de-DE" b="1">
                <a:cs typeface="Arial" panose="020B0604020202020204" pitchFamily="34" charset="0"/>
              </a:rPr>
              <a:t>JA</a:t>
            </a:r>
            <a:r>
              <a:rPr lang="de-DE" altLang="de-DE">
                <a:cs typeface="Arial" panose="020B0604020202020204" pitchFamily="34" charset="0"/>
              </a:rPr>
              <a:t> / Nein</a:t>
            </a:r>
            <a:endParaRPr lang="de-DE" altLang="de-DE">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9.</a:t>
            </a:r>
            <a:r>
              <a:rPr lang="de-DE" altLang="de-DE">
                <a:cs typeface="Times New Roman" panose="02020603050405020304" pitchFamily="18" charset="0"/>
              </a:rPr>
              <a:t>   </a:t>
            </a:r>
            <a:r>
              <a:rPr lang="de-DE" altLang="de-DE">
                <a:cs typeface="Arial" panose="020B0604020202020204" pitchFamily="34" charset="0"/>
              </a:rPr>
              <a:t>Bleiben Sie lieber zuhause anstatt auszugehen und 			</a:t>
            </a:r>
            <a:r>
              <a:rPr lang="de-DE" altLang="de-DE" b="1">
                <a:cs typeface="Arial" panose="020B0604020202020204" pitchFamily="34" charset="0"/>
              </a:rPr>
              <a:t>JA</a:t>
            </a:r>
            <a:r>
              <a:rPr lang="de-DE" altLang="de-DE">
                <a:cs typeface="Arial" panose="020B0604020202020204" pitchFamily="34" charset="0"/>
              </a:rPr>
              <a:t> / Nein</a:t>
            </a:r>
            <a:br>
              <a:rPr lang="de-DE" altLang="de-DE">
                <a:cs typeface="Arial" panose="020B0604020202020204" pitchFamily="34" charset="0"/>
              </a:rPr>
            </a:br>
            <a:r>
              <a:rPr lang="de-DE" altLang="de-DE">
                <a:cs typeface="Arial" panose="020B0604020202020204" pitchFamily="34" charset="0"/>
              </a:rPr>
              <a:t>Neues zu unternehmen?					</a:t>
            </a:r>
            <a:endParaRPr lang="de-DE" altLang="de-DE">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10.</a:t>
            </a:r>
            <a:r>
              <a:rPr lang="de-DE" altLang="de-DE">
                <a:cs typeface="Times New Roman" panose="02020603050405020304" pitchFamily="18" charset="0"/>
              </a:rPr>
              <a:t> </a:t>
            </a:r>
            <a:r>
              <a:rPr lang="de-DE" altLang="de-DE">
                <a:cs typeface="Arial" panose="020B0604020202020204" pitchFamily="34" charset="0"/>
              </a:rPr>
              <a:t>Glauben Sie, mehr Probleme mit dem Gedächtnis zu haben als 	</a:t>
            </a:r>
            <a:r>
              <a:rPr lang="de-DE" altLang="de-DE" b="1">
                <a:cs typeface="Arial" panose="020B0604020202020204" pitchFamily="34" charset="0"/>
              </a:rPr>
              <a:t>JA</a:t>
            </a:r>
            <a:r>
              <a:rPr lang="de-DE" altLang="de-DE">
                <a:cs typeface="Arial" panose="020B0604020202020204" pitchFamily="34" charset="0"/>
              </a:rPr>
              <a:t> / Nein</a:t>
            </a:r>
          </a:p>
          <a:p>
            <a:pPr eaLnBrk="1" hangingPunct="1">
              <a:lnSpc>
                <a:spcPct val="90000"/>
              </a:lnSpc>
              <a:buClr>
                <a:schemeClr val="hlink"/>
              </a:buClr>
              <a:defRPr/>
            </a:pPr>
            <a:r>
              <a:rPr lang="de-DE" altLang="de-DE">
                <a:cs typeface="Arial" panose="020B0604020202020204" pitchFamily="34" charset="0"/>
              </a:rPr>
              <a:t>	die meisten anderen Leute Ihres Alters?			</a:t>
            </a:r>
            <a:endParaRPr lang="de-DE" altLang="de-DE">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11.</a:t>
            </a:r>
            <a:r>
              <a:rPr lang="de-DE" altLang="de-DE">
                <a:cs typeface="Times New Roman" panose="02020603050405020304" pitchFamily="18" charset="0"/>
              </a:rPr>
              <a:t> </a:t>
            </a:r>
            <a:r>
              <a:rPr lang="de-DE" altLang="de-DE">
                <a:cs typeface="Arial" panose="020B0604020202020204" pitchFamily="34" charset="0"/>
              </a:rPr>
              <a:t>Finden Sie, es sei schön, jetzt zu leben?						Ja / </a:t>
            </a:r>
            <a:r>
              <a:rPr lang="de-DE" altLang="de-DE" b="1">
                <a:cs typeface="Arial" panose="020B0604020202020204" pitchFamily="34" charset="0"/>
              </a:rPr>
              <a:t>NEIN</a:t>
            </a:r>
            <a:endParaRPr lang="de-DE" altLang="de-DE" b="1">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12.</a:t>
            </a:r>
            <a:r>
              <a:rPr lang="de-DE" altLang="de-DE">
                <a:cs typeface="Times New Roman" panose="02020603050405020304" pitchFamily="18" charset="0"/>
              </a:rPr>
              <a:t> </a:t>
            </a:r>
            <a:r>
              <a:rPr lang="de-DE" altLang="de-DE">
                <a:cs typeface="Arial" panose="020B0604020202020204" pitchFamily="34" charset="0"/>
              </a:rPr>
              <a:t>Kommen Sie sich in Ihrem jetzigen Zustand ziemlich wertlos vor?	</a:t>
            </a:r>
            <a:r>
              <a:rPr lang="de-DE" altLang="de-DE" b="1">
                <a:cs typeface="Arial" panose="020B0604020202020204" pitchFamily="34" charset="0"/>
              </a:rPr>
              <a:t>JA</a:t>
            </a:r>
            <a:r>
              <a:rPr lang="de-DE" altLang="de-DE">
                <a:cs typeface="Arial" panose="020B0604020202020204" pitchFamily="34" charset="0"/>
              </a:rPr>
              <a:t> / Nein</a:t>
            </a:r>
            <a:endParaRPr lang="de-DE" altLang="de-DE">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13.</a:t>
            </a:r>
            <a:r>
              <a:rPr lang="de-DE" altLang="de-DE">
                <a:cs typeface="Times New Roman" panose="02020603050405020304" pitchFamily="18" charset="0"/>
              </a:rPr>
              <a:t> </a:t>
            </a:r>
            <a:r>
              <a:rPr lang="de-DE" altLang="de-DE">
                <a:cs typeface="Arial" panose="020B0604020202020204" pitchFamily="34" charset="0"/>
              </a:rPr>
              <a:t>Fühlen Sie sich voll Energie?								Ja / </a:t>
            </a:r>
            <a:r>
              <a:rPr lang="de-DE" altLang="de-DE" b="1">
                <a:cs typeface="Arial" panose="020B0604020202020204" pitchFamily="34" charset="0"/>
              </a:rPr>
              <a:t>NEIN</a:t>
            </a:r>
            <a:endParaRPr lang="de-DE" altLang="de-DE" b="1">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14.</a:t>
            </a:r>
            <a:r>
              <a:rPr lang="de-DE" altLang="de-DE">
                <a:cs typeface="Times New Roman" panose="02020603050405020304" pitchFamily="18" charset="0"/>
              </a:rPr>
              <a:t> </a:t>
            </a:r>
            <a:r>
              <a:rPr lang="de-DE" altLang="de-DE">
                <a:cs typeface="Arial" panose="020B0604020202020204" pitchFamily="34" charset="0"/>
              </a:rPr>
              <a:t>Finden Sie, dass Ihre Situation hoffnungslos ist?				</a:t>
            </a:r>
            <a:r>
              <a:rPr lang="de-DE" altLang="de-DE" b="1">
                <a:cs typeface="Arial" panose="020B0604020202020204" pitchFamily="34" charset="0"/>
              </a:rPr>
              <a:t>JA</a:t>
            </a:r>
            <a:r>
              <a:rPr lang="de-DE" altLang="de-DE">
                <a:cs typeface="Arial" panose="020B0604020202020204" pitchFamily="34" charset="0"/>
              </a:rPr>
              <a:t> / Nein</a:t>
            </a:r>
            <a:endParaRPr lang="de-DE" altLang="de-DE">
              <a:cs typeface="Times New Roman" panose="02020603050405020304" pitchFamily="18" charset="0"/>
            </a:endParaRPr>
          </a:p>
          <a:p>
            <a:pPr eaLnBrk="1" hangingPunct="1">
              <a:lnSpc>
                <a:spcPct val="90000"/>
              </a:lnSpc>
              <a:buClr>
                <a:schemeClr val="hlink"/>
              </a:buClr>
              <a:defRPr/>
            </a:pPr>
            <a:r>
              <a:rPr lang="de-DE" altLang="de-DE">
                <a:cs typeface="Arial" panose="020B0604020202020204" pitchFamily="34" charset="0"/>
              </a:rPr>
              <a:t>15.</a:t>
            </a:r>
            <a:r>
              <a:rPr lang="de-DE" altLang="de-DE">
                <a:cs typeface="Times New Roman" panose="02020603050405020304" pitchFamily="18" charset="0"/>
              </a:rPr>
              <a:t> </a:t>
            </a:r>
            <a:r>
              <a:rPr lang="de-DE" altLang="de-DE">
                <a:cs typeface="Arial" panose="020B0604020202020204" pitchFamily="34" charset="0"/>
              </a:rPr>
              <a:t>Glauben Sie, dass es den meisten Menschen besser geht		</a:t>
            </a:r>
            <a:r>
              <a:rPr lang="de-DE" altLang="de-DE" b="1">
                <a:cs typeface="Arial" panose="020B0604020202020204" pitchFamily="34" charset="0"/>
              </a:rPr>
              <a:t>JA</a:t>
            </a:r>
            <a:r>
              <a:rPr lang="de-DE" altLang="de-DE">
                <a:cs typeface="Arial" panose="020B0604020202020204" pitchFamily="34" charset="0"/>
              </a:rPr>
              <a:t> / Nein</a:t>
            </a:r>
          </a:p>
          <a:p>
            <a:pPr eaLnBrk="1" hangingPunct="1">
              <a:lnSpc>
                <a:spcPct val="90000"/>
              </a:lnSpc>
              <a:buClr>
                <a:schemeClr val="hlink"/>
              </a:buClr>
              <a:defRPr/>
            </a:pPr>
            <a:r>
              <a:rPr lang="de-DE" altLang="de-DE">
                <a:cs typeface="Arial" panose="020B0604020202020204" pitchFamily="34" charset="0"/>
              </a:rPr>
              <a:t>	als Ihnen?	</a:t>
            </a:r>
          </a:p>
          <a:p>
            <a:pPr eaLnBrk="1" hangingPunct="1">
              <a:lnSpc>
                <a:spcPct val="90000"/>
              </a:lnSpc>
              <a:buClr>
                <a:schemeClr val="hlink"/>
              </a:buClr>
              <a:defRPr/>
            </a:pPr>
            <a:endParaRPr lang="de-DE" altLang="de-DE">
              <a:cs typeface="Times New Roman" panose="02020603050405020304" pitchFamily="18" charset="0"/>
            </a:endParaRPr>
          </a:p>
          <a:p>
            <a:pPr eaLnBrk="1" hangingPunct="1">
              <a:lnSpc>
                <a:spcPct val="90000"/>
              </a:lnSpc>
              <a:buClr>
                <a:schemeClr val="hlink"/>
              </a:buClr>
              <a:defRPr/>
            </a:pPr>
            <a:r>
              <a:rPr lang="de-DE" altLang="de-DE">
                <a:cs typeface="Times New Roman" panose="02020603050405020304" pitchFamily="18" charset="0"/>
              </a:rPr>
              <a:t>5-9 Punkte milde Depression, 10-15 Punkte schwere Depression</a:t>
            </a:r>
          </a:p>
          <a:p>
            <a:pPr eaLnBrk="1" hangingPunct="1">
              <a:lnSpc>
                <a:spcPct val="90000"/>
              </a:lnSpc>
              <a:buClr>
                <a:schemeClr val="hlink"/>
              </a:buClr>
              <a:defRPr/>
            </a:pPr>
            <a:endParaRPr lang="de-DE" altLang="de-DE">
              <a:effectLst>
                <a:outerShdw blurRad="38100" dist="38100" dir="2700000" algn="tl">
                  <a:srgbClr val="C0C0C0"/>
                </a:outerShdw>
              </a:effectLst>
            </a:endParaRPr>
          </a:p>
        </p:txBody>
      </p:sp>
      <p:sp>
        <p:nvSpPr>
          <p:cNvPr id="17412" name="Datumsplatzhalter 4">
            <a:extLst>
              <a:ext uri="{FF2B5EF4-FFF2-40B4-BE49-F238E27FC236}">
                <a16:creationId xmlns:a16="http://schemas.microsoft.com/office/drawing/2014/main" id="{E80BE99F-6317-0FFC-0EC1-E5ABECB2311F}"/>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926D591-CDE3-0B47-81A7-84DA16410A8A}"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17413" name="Foliennummernplatzhalter 5">
            <a:extLst>
              <a:ext uri="{FF2B5EF4-FFF2-40B4-BE49-F238E27FC236}">
                <a16:creationId xmlns:a16="http://schemas.microsoft.com/office/drawing/2014/main" id="{180E9A34-03E4-EC3C-0FE0-674FCC2BE1B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E5185950-5880-3C48-9E36-03D8DBCC5E94}" type="slidenum">
              <a:rPr lang="de-DE" altLang="de-DE" sz="1200">
                <a:solidFill>
                  <a:srgbClr val="898989"/>
                </a:solidFill>
              </a:rPr>
              <a:pPr>
                <a:spcBef>
                  <a:spcPct val="0"/>
                </a:spcBef>
                <a:buFontTx/>
                <a:buNone/>
              </a:pPr>
              <a:t>23</a:t>
            </a:fld>
            <a:endParaRPr lang="de-DE" altLang="de-DE" sz="1200">
              <a:solidFill>
                <a:srgbClr val="898989"/>
              </a:solidFill>
            </a:endParaRPr>
          </a:p>
        </p:txBody>
      </p:sp>
      <p:sp>
        <p:nvSpPr>
          <p:cNvPr id="17414" name="Fußzeilenplatzhalter 6">
            <a:extLst>
              <a:ext uri="{FF2B5EF4-FFF2-40B4-BE49-F238E27FC236}">
                <a16:creationId xmlns:a16="http://schemas.microsoft.com/office/drawing/2014/main" id="{B7E9FF4C-F508-CEBE-B03A-F17B49F89DF6}"/>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a:extLst>
              <a:ext uri="{FF2B5EF4-FFF2-40B4-BE49-F238E27FC236}">
                <a16:creationId xmlns:a16="http://schemas.microsoft.com/office/drawing/2014/main" id="{3F54E89C-205C-0500-0999-19EEC6E8AFB7}"/>
              </a:ext>
            </a:extLst>
          </p:cNvPr>
          <p:cNvSpPr>
            <a:spLocks noGrp="1"/>
          </p:cNvSpPr>
          <p:nvPr>
            <p:ph type="title"/>
          </p:nvPr>
        </p:nvSpPr>
        <p:spPr/>
        <p:txBody>
          <a:bodyPr>
            <a:normAutofit fontScale="90000"/>
          </a:bodyPr>
          <a:lstStyle/>
          <a:p>
            <a:pPr eaLnBrk="1" hangingPunct="1">
              <a:defRPr/>
            </a:pPr>
            <a:br>
              <a:rPr lang="de-DE" altLang="de-DE" sz="2900" b="1"/>
            </a:br>
            <a:r>
              <a:rPr lang="de-DE" altLang="de-DE" sz="2900"/>
              <a:t>Unterschiede der </a:t>
            </a:r>
            <a:br>
              <a:rPr lang="de-DE" altLang="de-DE" sz="2900"/>
            </a:br>
            <a:r>
              <a:rPr lang="de-DE" altLang="de-DE" sz="2900"/>
              <a:t>Altersdepression von Depressionen </a:t>
            </a:r>
            <a:br>
              <a:rPr lang="de-DE" altLang="de-DE" sz="2900"/>
            </a:br>
            <a:r>
              <a:rPr lang="de-DE" altLang="de-DE" sz="2900"/>
              <a:t>in anderen Lebensabschnitten</a:t>
            </a:r>
            <a:br>
              <a:rPr lang="de-DE" altLang="de-DE" sz="2900" b="1"/>
            </a:br>
            <a:endParaRPr lang="de-DE" altLang="de-DE" sz="2900"/>
          </a:p>
        </p:txBody>
      </p:sp>
      <p:sp>
        <p:nvSpPr>
          <p:cNvPr id="18435" name="Inhaltsplatzhalter 2">
            <a:extLst>
              <a:ext uri="{FF2B5EF4-FFF2-40B4-BE49-F238E27FC236}">
                <a16:creationId xmlns:a16="http://schemas.microsoft.com/office/drawing/2014/main" id="{CF536598-BC4A-1BCD-AA92-5A0AE8B11A54}"/>
              </a:ext>
            </a:extLst>
          </p:cNvPr>
          <p:cNvSpPr>
            <a:spLocks noGrp="1"/>
          </p:cNvSpPr>
          <p:nvPr>
            <p:ph idx="1"/>
          </p:nvPr>
        </p:nvSpPr>
        <p:spPr/>
        <p:txBody>
          <a:bodyPr/>
          <a:lstStyle/>
          <a:p>
            <a:pPr eaLnBrk="1" hangingPunct="1"/>
            <a:endParaRPr lang="de-DE" altLang="de-DE"/>
          </a:p>
          <a:p>
            <a:pPr eaLnBrk="1" hangingPunct="1"/>
            <a:r>
              <a:rPr lang="de-DE" altLang="de-DE"/>
              <a:t>Weniger Traurigkeit</a:t>
            </a:r>
          </a:p>
          <a:p>
            <a:pPr eaLnBrk="1" hangingPunct="1"/>
            <a:r>
              <a:rPr lang="de-DE" altLang="de-DE"/>
              <a:t>Mehr somatische und</a:t>
            </a:r>
          </a:p>
          <a:p>
            <a:pPr eaLnBrk="1" hangingPunct="1"/>
            <a:r>
              <a:rPr lang="de-DE" altLang="de-DE"/>
              <a:t>hypochondrische Beschwerden</a:t>
            </a:r>
          </a:p>
          <a:p>
            <a:pPr eaLnBrk="1" hangingPunct="1"/>
            <a:r>
              <a:rPr lang="de-DE" altLang="de-DE"/>
              <a:t>Gedächtnisstörungen</a:t>
            </a:r>
          </a:p>
          <a:p>
            <a:pPr eaLnBrk="1" hangingPunct="1"/>
            <a:r>
              <a:rPr lang="de-DE" altLang="de-DE"/>
              <a:t>Mehr Angstsymptome</a:t>
            </a:r>
          </a:p>
          <a:p>
            <a:pPr eaLnBrk="1" hangingPunct="1"/>
            <a:r>
              <a:rPr lang="de-DE" altLang="de-DE"/>
              <a:t>Mehr Apathie und Antriebslosigkeit</a:t>
            </a:r>
          </a:p>
        </p:txBody>
      </p:sp>
      <p:sp>
        <p:nvSpPr>
          <p:cNvPr id="18436" name="Datumsplatzhalter 3">
            <a:extLst>
              <a:ext uri="{FF2B5EF4-FFF2-40B4-BE49-F238E27FC236}">
                <a16:creationId xmlns:a16="http://schemas.microsoft.com/office/drawing/2014/main" id="{18288DBB-3188-6AB4-7208-ABA540F312D5}"/>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2070A635-F5F0-7149-BF6B-F33410C2543F}"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18437" name="Foliennummernplatzhalter 4">
            <a:extLst>
              <a:ext uri="{FF2B5EF4-FFF2-40B4-BE49-F238E27FC236}">
                <a16:creationId xmlns:a16="http://schemas.microsoft.com/office/drawing/2014/main" id="{D8F51E22-CC93-99AE-B92F-BDA8574EA1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AF472D4-BC02-1449-8E88-47C6B70EF8E0}" type="slidenum">
              <a:rPr lang="de-DE" altLang="de-DE" sz="1200">
                <a:solidFill>
                  <a:srgbClr val="898989"/>
                </a:solidFill>
              </a:rPr>
              <a:pPr>
                <a:spcBef>
                  <a:spcPct val="0"/>
                </a:spcBef>
                <a:buFontTx/>
                <a:buNone/>
              </a:pPr>
              <a:t>24</a:t>
            </a:fld>
            <a:endParaRPr lang="de-DE" altLang="de-DE" sz="1200">
              <a:solidFill>
                <a:srgbClr val="898989"/>
              </a:solidFill>
            </a:endParaRPr>
          </a:p>
        </p:txBody>
      </p:sp>
      <p:sp>
        <p:nvSpPr>
          <p:cNvPr id="18438" name="Fußzeilenplatzhalter 5">
            <a:extLst>
              <a:ext uri="{FF2B5EF4-FFF2-40B4-BE49-F238E27FC236}">
                <a16:creationId xmlns:a16="http://schemas.microsoft.com/office/drawing/2014/main" id="{187E427D-AA71-1077-41DF-6CE377B54BB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9F77928C-3B35-C547-545A-25C5E112E10F}"/>
              </a:ext>
            </a:extLst>
          </p:cNvPr>
          <p:cNvSpPr>
            <a:spLocks noGrp="1"/>
          </p:cNvSpPr>
          <p:nvPr>
            <p:ph type="title"/>
          </p:nvPr>
        </p:nvSpPr>
        <p:spPr/>
        <p:txBody>
          <a:bodyPr/>
          <a:lstStyle/>
          <a:p>
            <a:pPr eaLnBrk="1" hangingPunct="1"/>
            <a:r>
              <a:rPr lang="de-DE" altLang="de-DE"/>
              <a:t>Formen der Depression</a:t>
            </a:r>
          </a:p>
        </p:txBody>
      </p:sp>
      <p:pic>
        <p:nvPicPr>
          <p:cNvPr id="19459" name="Picture 3" descr="Formen-Dep">
            <a:extLst>
              <a:ext uri="{FF2B5EF4-FFF2-40B4-BE49-F238E27FC236}">
                <a16:creationId xmlns:a16="http://schemas.microsoft.com/office/drawing/2014/main" id="{191698CD-E58B-1ADD-8A0E-E5BA52149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1600200"/>
            <a:ext cx="812482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Datumsplatzhalter 3">
            <a:extLst>
              <a:ext uri="{FF2B5EF4-FFF2-40B4-BE49-F238E27FC236}">
                <a16:creationId xmlns:a16="http://schemas.microsoft.com/office/drawing/2014/main" id="{0CE859CF-CB4C-581D-F1F9-6CC0FE081D3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307DC4C-296B-9F43-9774-9A6BA9E02BC6}"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19461" name="Foliennummernplatzhalter 4">
            <a:extLst>
              <a:ext uri="{FF2B5EF4-FFF2-40B4-BE49-F238E27FC236}">
                <a16:creationId xmlns:a16="http://schemas.microsoft.com/office/drawing/2014/main" id="{73B57AA7-6D1D-4306-76C0-2EB8A54BCBD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31D3AD7C-AF89-D24F-A42D-8872F73097C3}" type="slidenum">
              <a:rPr lang="de-DE" altLang="de-DE" sz="1200">
                <a:solidFill>
                  <a:srgbClr val="898989"/>
                </a:solidFill>
              </a:rPr>
              <a:pPr>
                <a:spcBef>
                  <a:spcPct val="0"/>
                </a:spcBef>
                <a:buFontTx/>
                <a:buNone/>
              </a:pPr>
              <a:t>25</a:t>
            </a:fld>
            <a:endParaRPr lang="de-DE" altLang="de-DE" sz="1200">
              <a:solidFill>
                <a:srgbClr val="898989"/>
              </a:solidFill>
            </a:endParaRPr>
          </a:p>
        </p:txBody>
      </p:sp>
      <p:sp>
        <p:nvSpPr>
          <p:cNvPr id="19462" name="Fußzeilenplatzhalter 5">
            <a:extLst>
              <a:ext uri="{FF2B5EF4-FFF2-40B4-BE49-F238E27FC236}">
                <a16:creationId xmlns:a16="http://schemas.microsoft.com/office/drawing/2014/main" id="{779F0A86-1F24-BB5F-282F-50926C96C6C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D0EC8199-34C8-D634-5381-E3AA70B4802C}"/>
              </a:ext>
            </a:extLst>
          </p:cNvPr>
          <p:cNvSpPr>
            <a:spLocks noGrp="1"/>
          </p:cNvSpPr>
          <p:nvPr>
            <p:ph type="title"/>
          </p:nvPr>
        </p:nvSpPr>
        <p:spPr/>
        <p:txBody>
          <a:bodyPr/>
          <a:lstStyle/>
          <a:p>
            <a:pPr eaLnBrk="1" hangingPunct="1"/>
            <a:r>
              <a:rPr lang="de-DE" altLang="de-DE" sz="3500"/>
              <a:t>Depression und Demenz</a:t>
            </a:r>
          </a:p>
        </p:txBody>
      </p:sp>
      <p:sp>
        <p:nvSpPr>
          <p:cNvPr id="22531" name="Inhaltsplatzhalter 2">
            <a:extLst>
              <a:ext uri="{FF2B5EF4-FFF2-40B4-BE49-F238E27FC236}">
                <a16:creationId xmlns:a16="http://schemas.microsoft.com/office/drawing/2014/main" id="{FDDB1FC3-5F2B-0F16-60D8-2CCBAEF6D5B5}"/>
              </a:ext>
            </a:extLst>
          </p:cNvPr>
          <p:cNvSpPr>
            <a:spLocks noGrp="1"/>
          </p:cNvSpPr>
          <p:nvPr>
            <p:ph idx="1"/>
          </p:nvPr>
        </p:nvSpPr>
        <p:spPr/>
        <p:txBody>
          <a:bodyPr/>
          <a:lstStyle/>
          <a:p>
            <a:pPr eaLnBrk="1" hangingPunct="1"/>
            <a:r>
              <a:rPr lang="de-DE" altLang="de-DE" sz="2500" dirty="0"/>
              <a:t>Häufig treten Depression und Demenz auch gemeinsam auf</a:t>
            </a:r>
          </a:p>
          <a:p>
            <a:pPr eaLnBrk="1" hangingPunct="1"/>
            <a:r>
              <a:rPr lang="de-DE" altLang="de-DE" sz="2500" dirty="0"/>
              <a:t>Bei der Alzheimerdemenz ist eine Depression häufig ein frühes Symptom.</a:t>
            </a:r>
          </a:p>
          <a:p>
            <a:pPr eaLnBrk="1" hangingPunct="1"/>
            <a:r>
              <a:rPr lang="de-DE" altLang="de-DE" sz="2500" dirty="0"/>
              <a:t>Bei der vaskulären Demenz bestehen häufig eine ausgeprägte Apathie und Antriebsreduktion.</a:t>
            </a:r>
          </a:p>
          <a:p>
            <a:pPr eaLnBrk="1" hangingPunct="1"/>
            <a:r>
              <a:rPr lang="de-DE" altLang="de-DE" sz="2500" dirty="0"/>
              <a:t>Ein depressiver Patient mit einer Demenz braucht intensivere Betreuung, um positive Verhaltensmuster aufrecht erhalten zu können.</a:t>
            </a:r>
          </a:p>
        </p:txBody>
      </p:sp>
      <p:sp>
        <p:nvSpPr>
          <p:cNvPr id="22532" name="Datumsplatzhalter 3">
            <a:extLst>
              <a:ext uri="{FF2B5EF4-FFF2-40B4-BE49-F238E27FC236}">
                <a16:creationId xmlns:a16="http://schemas.microsoft.com/office/drawing/2014/main" id="{BAF462D7-01F2-378C-7290-A09941623E0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AF72A37B-A09F-4A42-8555-B809247944F7}"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22533" name="Foliennummernplatzhalter 4">
            <a:extLst>
              <a:ext uri="{FF2B5EF4-FFF2-40B4-BE49-F238E27FC236}">
                <a16:creationId xmlns:a16="http://schemas.microsoft.com/office/drawing/2014/main" id="{E72752CF-E5E2-91A5-FC1C-5FC32E76651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C9C43E8-A22C-D640-8EE5-36D635846DC2}" type="slidenum">
              <a:rPr lang="de-DE" altLang="de-DE" sz="1200">
                <a:solidFill>
                  <a:srgbClr val="898989"/>
                </a:solidFill>
              </a:rPr>
              <a:pPr>
                <a:spcBef>
                  <a:spcPct val="0"/>
                </a:spcBef>
                <a:buFontTx/>
                <a:buNone/>
              </a:pPr>
              <a:t>26</a:t>
            </a:fld>
            <a:endParaRPr lang="de-DE" altLang="de-DE" sz="1200">
              <a:solidFill>
                <a:srgbClr val="898989"/>
              </a:solidFill>
            </a:endParaRPr>
          </a:p>
        </p:txBody>
      </p:sp>
      <p:sp>
        <p:nvSpPr>
          <p:cNvPr id="22534" name="Fußzeilenplatzhalter 5">
            <a:extLst>
              <a:ext uri="{FF2B5EF4-FFF2-40B4-BE49-F238E27FC236}">
                <a16:creationId xmlns:a16="http://schemas.microsoft.com/office/drawing/2014/main" id="{544ACBA2-C9A3-641E-E8EC-4479821E01C7}"/>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79A02206-8501-A0FD-8E3A-FF57DEF76B74}"/>
              </a:ext>
            </a:extLst>
          </p:cNvPr>
          <p:cNvSpPr>
            <a:spLocks noGrp="1"/>
          </p:cNvSpPr>
          <p:nvPr>
            <p:ph type="title"/>
          </p:nvPr>
        </p:nvSpPr>
        <p:spPr/>
        <p:txBody>
          <a:bodyPr/>
          <a:lstStyle/>
          <a:p>
            <a:pPr eaLnBrk="1" hangingPunct="1"/>
            <a:r>
              <a:rPr lang="de-DE" altLang="de-DE" sz="2800" b="1"/>
              <a:t>B</a:t>
            </a:r>
            <a:r>
              <a:rPr lang="de-DE" altLang="de-DE" sz="2800"/>
              <a:t>ehavioural an </a:t>
            </a:r>
            <a:r>
              <a:rPr lang="de-DE" altLang="de-DE" sz="2800" b="1"/>
              <a:t>P</a:t>
            </a:r>
            <a:r>
              <a:rPr lang="de-DE" altLang="de-DE" sz="2800"/>
              <a:t>sychological </a:t>
            </a:r>
            <a:r>
              <a:rPr lang="de-DE" altLang="de-DE" sz="2800" b="1"/>
              <a:t>S</a:t>
            </a:r>
            <a:r>
              <a:rPr lang="de-DE" altLang="de-DE" sz="2800"/>
              <a:t>ymptoms in </a:t>
            </a:r>
            <a:r>
              <a:rPr lang="de-DE" altLang="de-DE" sz="2800" b="1"/>
              <a:t>D</a:t>
            </a:r>
            <a:r>
              <a:rPr lang="de-DE" altLang="de-DE" sz="2800"/>
              <a:t>ementia (Demenzassoziierte Verhaltensaufälligkeiten)</a:t>
            </a:r>
          </a:p>
        </p:txBody>
      </p:sp>
      <p:sp>
        <p:nvSpPr>
          <p:cNvPr id="21507" name="Inhaltsplatzhalter 2">
            <a:extLst>
              <a:ext uri="{FF2B5EF4-FFF2-40B4-BE49-F238E27FC236}">
                <a16:creationId xmlns:a16="http://schemas.microsoft.com/office/drawing/2014/main" id="{8665550B-9008-7DF5-196E-A120A58F4A65}"/>
              </a:ext>
            </a:extLst>
          </p:cNvPr>
          <p:cNvSpPr>
            <a:spLocks noGrp="1"/>
          </p:cNvSpPr>
          <p:nvPr>
            <p:ph idx="1"/>
          </p:nvPr>
        </p:nvSpPr>
        <p:spPr/>
        <p:txBody>
          <a:bodyPr/>
          <a:lstStyle/>
          <a:p>
            <a:pPr eaLnBrk="1" hangingPunct="1">
              <a:buFont typeface="Arial" panose="020B0604020202020204" pitchFamily="34" charset="0"/>
              <a:buNone/>
            </a:pPr>
            <a:endParaRPr lang="de-DE" altLang="de-DE"/>
          </a:p>
        </p:txBody>
      </p:sp>
      <p:pic>
        <p:nvPicPr>
          <p:cNvPr id="21508" name="Bild 3">
            <a:extLst>
              <a:ext uri="{FF2B5EF4-FFF2-40B4-BE49-F238E27FC236}">
                <a16:creationId xmlns:a16="http://schemas.microsoft.com/office/drawing/2014/main" id="{83369338-FD7E-EE84-9244-B1943A9B10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1417638"/>
            <a:ext cx="8583612"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Datumsplatzhalter 4">
            <a:extLst>
              <a:ext uri="{FF2B5EF4-FFF2-40B4-BE49-F238E27FC236}">
                <a16:creationId xmlns:a16="http://schemas.microsoft.com/office/drawing/2014/main" id="{BFCA325D-F228-6B24-C588-109B66298BC8}"/>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3727646-EA49-DE4C-B2B9-FA2A937A3EB1}"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21510" name="Foliennummernplatzhalter 5">
            <a:extLst>
              <a:ext uri="{FF2B5EF4-FFF2-40B4-BE49-F238E27FC236}">
                <a16:creationId xmlns:a16="http://schemas.microsoft.com/office/drawing/2014/main" id="{ECC19A31-3CEC-2323-343D-19DB4A586B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65F8380-D338-3445-A6EC-2AA217FFB635}" type="slidenum">
              <a:rPr lang="de-DE" altLang="de-DE" sz="1200">
                <a:solidFill>
                  <a:srgbClr val="898989"/>
                </a:solidFill>
              </a:rPr>
              <a:pPr>
                <a:spcBef>
                  <a:spcPct val="0"/>
                </a:spcBef>
                <a:buFontTx/>
                <a:buNone/>
              </a:pPr>
              <a:t>27</a:t>
            </a:fld>
            <a:endParaRPr lang="de-DE" altLang="de-DE" sz="1200">
              <a:solidFill>
                <a:srgbClr val="898989"/>
              </a:solidFill>
            </a:endParaRPr>
          </a:p>
        </p:txBody>
      </p:sp>
      <p:sp>
        <p:nvSpPr>
          <p:cNvPr id="21511" name="Fußzeilenplatzhalter 6">
            <a:extLst>
              <a:ext uri="{FF2B5EF4-FFF2-40B4-BE49-F238E27FC236}">
                <a16:creationId xmlns:a16="http://schemas.microsoft.com/office/drawing/2014/main" id="{DC837992-E283-8E37-28E1-0BE8388D914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027">
            <a:extLst>
              <a:ext uri="{FF2B5EF4-FFF2-40B4-BE49-F238E27FC236}">
                <a16:creationId xmlns:a16="http://schemas.microsoft.com/office/drawing/2014/main" id="{B7F77DBE-A60B-D336-CCAA-33FE5CD85F07}"/>
              </a:ext>
            </a:extLst>
          </p:cNvPr>
          <p:cNvGraphicFramePr>
            <a:graphicFrameLocks noGrp="1"/>
          </p:cNvGraphicFramePr>
          <p:nvPr/>
        </p:nvGraphicFramePr>
        <p:xfrm>
          <a:off x="455613" y="1666875"/>
          <a:ext cx="8120062" cy="4600577"/>
        </p:xfrm>
        <a:graphic>
          <a:graphicData uri="http://schemas.openxmlformats.org/drawingml/2006/table">
            <a:tbl>
              <a:tblPr/>
              <a:tblGrid>
                <a:gridCol w="4097337">
                  <a:extLst>
                    <a:ext uri="{9D8B030D-6E8A-4147-A177-3AD203B41FA5}">
                      <a16:colId xmlns:a16="http://schemas.microsoft.com/office/drawing/2014/main" val="20000"/>
                    </a:ext>
                  </a:extLst>
                </a:gridCol>
                <a:gridCol w="4022725">
                  <a:extLst>
                    <a:ext uri="{9D8B030D-6E8A-4147-A177-3AD203B41FA5}">
                      <a16:colId xmlns:a16="http://schemas.microsoft.com/office/drawing/2014/main" val="20001"/>
                    </a:ext>
                  </a:extLst>
                </a:gridCol>
              </a:tblGrid>
              <a:tr h="77946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Für eine</a:t>
                      </a:r>
                      <a:br>
                        <a:rPr kumimoji="0" lang="de-DE" altLang="de-DE" sz="1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br>
                      <a:r>
                        <a:rPr kumimoji="0" lang="de-DE" altLang="de-DE" sz="1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Depression</a:t>
                      </a:r>
                      <a:r>
                        <a:rPr kumimoji="0" lang="de-DE" altLang="de-DE" sz="1800" b="1" i="1"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 </a:t>
                      </a:r>
                      <a:r>
                        <a:rPr kumimoji="0" lang="de-DE" altLang="de-DE" sz="1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spricht</a:t>
                      </a:r>
                    </a:p>
                  </a:txBody>
                  <a:tcPr marL="78237" marR="78237" marT="41459" marB="41459" horzOverflow="overflow">
                    <a:lnL>
                      <a:noFill/>
                    </a:lnL>
                    <a:lnR>
                      <a:noFill/>
                    </a:lnR>
                    <a:lnT>
                      <a:noFill/>
                    </a:lnT>
                    <a:lnB>
                      <a:noFill/>
                    </a:lnB>
                    <a:lnTlToBr>
                      <a:noFill/>
                    </a:lnTlToBr>
                    <a:lnBlToTr>
                      <a:noFill/>
                    </a:lnBlToTr>
                    <a:solidFill>
                      <a:srgbClr val="F8C400">
                        <a:alpha val="50195"/>
                      </a:srgb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de-DE" sz="1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Für eine Demenz </a:t>
                      </a:r>
                      <a:br>
                        <a:rPr kumimoji="0" lang="de-DE" altLang="de-DE" sz="1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br>
                      <a:r>
                        <a:rPr kumimoji="0" lang="de-DE" altLang="de-DE" sz="1800" b="1"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(Typ Alzheimer) spricht</a:t>
                      </a:r>
                      <a:endPar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endParaRPr>
                    </a:p>
                  </a:txBody>
                  <a:tcPr marL="78237" marR="78237" marT="41459" marB="41459" horzOverflow="overflow">
                    <a:lnL>
                      <a:noFill/>
                    </a:lnL>
                    <a:lnR>
                      <a:noFill/>
                    </a:lnR>
                    <a:lnT>
                      <a:noFill/>
                    </a:lnT>
                    <a:lnB>
                      <a:noFill/>
                    </a:lnB>
                    <a:lnTlToBr>
                      <a:noFill/>
                    </a:lnTlToBr>
                    <a:lnBlToTr>
                      <a:noFill/>
                    </a:lnBlToTr>
                    <a:solidFill>
                      <a:srgbClr val="F8C400">
                        <a:alpha val="50195"/>
                      </a:srgbClr>
                    </a:solidFill>
                  </a:tcPr>
                </a:tc>
                <a:extLst>
                  <a:ext uri="{0D108BD9-81ED-4DB2-BD59-A6C34878D82A}">
                    <a16:rowId xmlns:a16="http://schemas.microsoft.com/office/drawing/2014/main" val="10000"/>
                  </a:ext>
                </a:extLst>
              </a:tr>
              <a:tr h="539750">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Depressive Symptomatik stabil</a:t>
                      </a:r>
                    </a:p>
                  </a:txBody>
                  <a:tcPr marL="78237" marR="78237" marT="41459" marB="41459"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Affektlabil, leicht ablenkbar</a:t>
                      </a:r>
                    </a:p>
                  </a:txBody>
                  <a:tcPr marL="78237" marR="78237" marT="41459" marB="4145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096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Klagt über seinen Zustand</a:t>
                      </a:r>
                      <a:b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b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„kann und weiß nichts mehr“</a:t>
                      </a:r>
                    </a:p>
                  </a:txBody>
                  <a:tcPr marL="78237" marR="78237" marT="41459" marB="41459" anchor="ctr" horzOverflow="overflow">
                    <a:lnL>
                      <a:noFill/>
                    </a:lnL>
                    <a:lnR>
                      <a:noFill/>
                    </a:lnR>
                    <a:lnT>
                      <a:noFill/>
                    </a:lnT>
                    <a:lnB>
                      <a:noFill/>
                    </a:lnB>
                    <a:lnTlToBr>
                      <a:noFill/>
                    </a:lnTlToBr>
                    <a:lnBlToTr>
                      <a:noFill/>
                    </a:lnBlToTr>
                    <a:solidFill>
                      <a:srgbClr val="F8C400">
                        <a:alpha val="50195"/>
                      </a:srgb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Bagatellisiert, „hat keine Probleme“</a:t>
                      </a:r>
                    </a:p>
                  </a:txBody>
                  <a:tcPr marL="78237" marR="78237" marT="41459" marB="41459" anchor="ctr" horzOverflow="overflow">
                    <a:lnL>
                      <a:noFill/>
                    </a:lnL>
                    <a:lnR>
                      <a:noFill/>
                    </a:lnR>
                    <a:lnT>
                      <a:noFill/>
                    </a:lnT>
                    <a:lnB>
                      <a:noFill/>
                    </a:lnB>
                    <a:lnTlToBr>
                      <a:noFill/>
                    </a:lnTlToBr>
                    <a:lnBlToTr>
                      <a:noFill/>
                    </a:lnBlToTr>
                    <a:solidFill>
                      <a:srgbClr val="F8C400">
                        <a:alpha val="50195"/>
                      </a:srgbClr>
                    </a:solidFill>
                  </a:tcPr>
                </a:tc>
                <a:extLst>
                  <a:ext uri="{0D108BD9-81ED-4DB2-BD59-A6C34878D82A}">
                    <a16:rowId xmlns:a16="http://schemas.microsoft.com/office/drawing/2014/main" val="10002"/>
                  </a:ext>
                </a:extLst>
              </a:tr>
              <a:tr h="6873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Denken ist eher gehemmt, verlangsamt</a:t>
                      </a:r>
                    </a:p>
                  </a:txBody>
                  <a:tcPr marL="78237" marR="78237" marT="41459" marB="41459"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Denken ist eher „durcheinander“</a:t>
                      </a:r>
                    </a:p>
                  </a:txBody>
                  <a:tcPr marL="78237" marR="78237" marT="41459" marB="4145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57467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Keine Orientierungsstörungen</a:t>
                      </a:r>
                    </a:p>
                  </a:txBody>
                  <a:tcPr marL="78237" marR="78237" marT="41459" marB="41459" anchor="ctr" horzOverflow="overflow">
                    <a:lnL>
                      <a:noFill/>
                    </a:lnL>
                    <a:lnR>
                      <a:noFill/>
                    </a:lnR>
                    <a:lnT>
                      <a:noFill/>
                    </a:lnT>
                    <a:lnB>
                      <a:noFill/>
                    </a:lnB>
                    <a:lnTlToBr>
                      <a:noFill/>
                    </a:lnTlToBr>
                    <a:lnBlToTr>
                      <a:noFill/>
                    </a:lnBlToTr>
                    <a:solidFill>
                      <a:srgbClr val="F8C400">
                        <a:alpha val="50195"/>
                      </a:srgb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Desorientierung</a:t>
                      </a:r>
                    </a:p>
                  </a:txBody>
                  <a:tcPr marL="78237" marR="78237" marT="41459" marB="41459" anchor="ctr" horzOverflow="overflow">
                    <a:lnL>
                      <a:noFill/>
                    </a:lnL>
                    <a:lnR>
                      <a:noFill/>
                    </a:lnR>
                    <a:lnT>
                      <a:noFill/>
                    </a:lnT>
                    <a:lnB>
                      <a:noFill/>
                    </a:lnB>
                    <a:lnTlToBr>
                      <a:noFill/>
                    </a:lnTlToBr>
                    <a:lnBlToTr>
                      <a:noFill/>
                    </a:lnBlToTr>
                    <a:solidFill>
                      <a:srgbClr val="F8C400">
                        <a:alpha val="50195"/>
                      </a:srgbClr>
                    </a:solidFill>
                  </a:tcPr>
                </a:tc>
                <a:extLst>
                  <a:ext uri="{0D108BD9-81ED-4DB2-BD59-A6C34878D82A}">
                    <a16:rowId xmlns:a16="http://schemas.microsoft.com/office/drawing/2014/main" val="10004"/>
                  </a:ext>
                </a:extLst>
              </a:tr>
              <a:tr h="70643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abendliche Aufhellung</a:t>
                      </a:r>
                    </a:p>
                  </a:txBody>
                  <a:tcPr marL="78237" marR="78237" marT="41459" marB="41459" anchor="ctr" horzOverflow="overflow">
                    <a:lnL>
                      <a:noFill/>
                    </a:lnL>
                    <a:lnR>
                      <a:noFill/>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Typisch: abendliche Verwirrtheits-zustände; Tag-Nacht-Umkehr</a:t>
                      </a:r>
                    </a:p>
                  </a:txBody>
                  <a:tcPr marL="78237" marR="78237" marT="41459" marB="4145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03225">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Akuter Beginn</a:t>
                      </a:r>
                    </a:p>
                  </a:txBody>
                  <a:tcPr marL="78237" marR="78237" marT="41459" marB="41459" anchor="ctr" horzOverflow="overflow">
                    <a:lnL>
                      <a:noFill/>
                    </a:lnL>
                    <a:lnR>
                      <a:noFill/>
                    </a:lnR>
                    <a:lnT>
                      <a:noFill/>
                    </a:lnT>
                    <a:lnB>
                      <a:noFill/>
                    </a:lnB>
                    <a:lnTlToBr>
                      <a:noFill/>
                    </a:lnTlToBr>
                    <a:lnBlToTr>
                      <a:noFill/>
                    </a:lnBlToTr>
                    <a:solidFill>
                      <a:srgbClr val="F8C400">
                        <a:alpha val="50195"/>
                      </a:srgb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100000"/>
                        </a:spcBef>
                        <a:spcAft>
                          <a:spcPct val="100000"/>
                        </a:spcAft>
                        <a:buClrTx/>
                        <a:buSzTx/>
                        <a:buFontTx/>
                        <a:buNone/>
                        <a:tabLst/>
                      </a:pPr>
                      <a:r>
                        <a:rPr kumimoji="0" lang="de-DE" altLang="de-DE" sz="18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Langsamer, unklarer Beginn</a:t>
                      </a:r>
                    </a:p>
                  </a:txBody>
                  <a:tcPr marL="78237" marR="78237" marT="41459" marB="41459" anchor="ctr" horzOverflow="overflow">
                    <a:lnL>
                      <a:noFill/>
                    </a:lnL>
                    <a:lnR>
                      <a:noFill/>
                    </a:lnR>
                    <a:lnT>
                      <a:noFill/>
                    </a:lnT>
                    <a:lnB>
                      <a:noFill/>
                    </a:lnB>
                    <a:lnTlToBr>
                      <a:noFill/>
                    </a:lnTlToBr>
                    <a:lnBlToTr>
                      <a:noFill/>
                    </a:lnBlToTr>
                    <a:solidFill>
                      <a:srgbClr val="F8C400">
                        <a:alpha val="50195"/>
                      </a:srgbClr>
                    </a:solidFill>
                  </a:tcPr>
                </a:tc>
                <a:extLst>
                  <a:ext uri="{0D108BD9-81ED-4DB2-BD59-A6C34878D82A}">
                    <a16:rowId xmlns:a16="http://schemas.microsoft.com/office/drawing/2014/main" val="10006"/>
                  </a:ext>
                </a:extLst>
              </a:tr>
            </a:tbl>
          </a:graphicData>
        </a:graphic>
      </p:graphicFrame>
      <p:sp>
        <p:nvSpPr>
          <p:cNvPr id="23569" name="Titel 3">
            <a:extLst>
              <a:ext uri="{FF2B5EF4-FFF2-40B4-BE49-F238E27FC236}">
                <a16:creationId xmlns:a16="http://schemas.microsoft.com/office/drawing/2014/main" id="{980A7157-70BE-35DD-FC80-DF25F6ACFFB8}"/>
              </a:ext>
            </a:extLst>
          </p:cNvPr>
          <p:cNvSpPr>
            <a:spLocks noGrp="1"/>
          </p:cNvSpPr>
          <p:nvPr>
            <p:ph type="title"/>
          </p:nvPr>
        </p:nvSpPr>
        <p:spPr/>
        <p:txBody>
          <a:bodyPr/>
          <a:lstStyle/>
          <a:p>
            <a:pPr eaLnBrk="1" hangingPunct="1"/>
            <a:r>
              <a:rPr lang="de-DE" altLang="de-DE" sz="3200"/>
              <a:t>Differentialdiagnose Depression </a:t>
            </a:r>
            <a:br>
              <a:rPr lang="de-DE" altLang="de-DE" sz="3200"/>
            </a:br>
            <a:r>
              <a:rPr lang="de-DE" altLang="de-DE" sz="3200"/>
              <a:t>/ Demenz</a:t>
            </a:r>
          </a:p>
        </p:txBody>
      </p:sp>
      <p:sp>
        <p:nvSpPr>
          <p:cNvPr id="23570" name="Datumsplatzhalter 3">
            <a:extLst>
              <a:ext uri="{FF2B5EF4-FFF2-40B4-BE49-F238E27FC236}">
                <a16:creationId xmlns:a16="http://schemas.microsoft.com/office/drawing/2014/main" id="{C674B950-6B59-4BB0-0A19-0E4B6C9F5C1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8FE50DF-0986-E34C-AEA6-7BE67200E8B6}"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23571" name="Foliennummernplatzhalter 4">
            <a:extLst>
              <a:ext uri="{FF2B5EF4-FFF2-40B4-BE49-F238E27FC236}">
                <a16:creationId xmlns:a16="http://schemas.microsoft.com/office/drawing/2014/main" id="{E407AFE6-82EF-B14A-B1C5-2E8A12B469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14864AB8-423A-754F-94D4-8D89F69E9FD8}" type="slidenum">
              <a:rPr lang="de-DE" altLang="de-DE" sz="1200">
                <a:solidFill>
                  <a:srgbClr val="898989"/>
                </a:solidFill>
              </a:rPr>
              <a:pPr>
                <a:spcBef>
                  <a:spcPct val="0"/>
                </a:spcBef>
                <a:buFontTx/>
                <a:buNone/>
              </a:pPr>
              <a:t>28</a:t>
            </a:fld>
            <a:endParaRPr lang="de-DE" altLang="de-DE" sz="1200">
              <a:solidFill>
                <a:srgbClr val="898989"/>
              </a:solidFill>
            </a:endParaRPr>
          </a:p>
        </p:txBody>
      </p:sp>
      <p:sp>
        <p:nvSpPr>
          <p:cNvPr id="23572" name="Fußzeilenplatzhalter 5">
            <a:extLst>
              <a:ext uri="{FF2B5EF4-FFF2-40B4-BE49-F238E27FC236}">
                <a16:creationId xmlns:a16="http://schemas.microsoft.com/office/drawing/2014/main" id="{2870C350-3B48-3FE0-F438-3F66A89B321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C5D5F5C-1EE5-07EC-F0E6-181DD5182258}"/>
              </a:ext>
            </a:extLst>
          </p:cNvPr>
          <p:cNvSpPr>
            <a:spLocks noGrp="1"/>
          </p:cNvSpPr>
          <p:nvPr>
            <p:ph type="title"/>
          </p:nvPr>
        </p:nvSpPr>
        <p:spPr/>
        <p:txBody>
          <a:bodyPr anchor="t">
            <a:normAutofit fontScale="90000"/>
          </a:bodyPr>
          <a:lstStyle/>
          <a:p>
            <a:pPr algn="l" eaLnBrk="1" hangingPunct="1">
              <a:defRPr/>
            </a:pPr>
            <a:r>
              <a:rPr lang="en-US" altLang="de-DE" sz="3200"/>
              <a:t>Selbstmord (Rainer Kunze 1984)</a:t>
            </a:r>
            <a:br>
              <a:rPr lang="en-US" altLang="de-DE" sz="4000"/>
            </a:br>
            <a:endParaRPr lang="de-CH" altLang="de-DE" sz="4000"/>
          </a:p>
        </p:txBody>
      </p:sp>
      <p:sp>
        <p:nvSpPr>
          <p:cNvPr id="25603" name="Rectangle 3">
            <a:extLst>
              <a:ext uri="{FF2B5EF4-FFF2-40B4-BE49-F238E27FC236}">
                <a16:creationId xmlns:a16="http://schemas.microsoft.com/office/drawing/2014/main" id="{BBE39B8D-3F02-3291-0DED-CA224C701505}"/>
              </a:ext>
            </a:extLst>
          </p:cNvPr>
          <p:cNvSpPr>
            <a:spLocks noGrp="1"/>
          </p:cNvSpPr>
          <p:nvPr>
            <p:ph type="body" idx="1"/>
          </p:nvPr>
        </p:nvSpPr>
        <p:spPr/>
        <p:txBody>
          <a:bodyPr/>
          <a:lstStyle/>
          <a:p>
            <a:pPr algn="ctr" eaLnBrk="1" hangingPunct="1">
              <a:buFont typeface="Arial" panose="020B0604020202020204" pitchFamily="34" charset="0"/>
              <a:buNone/>
            </a:pPr>
            <a:endParaRPr lang="en-US" altLang="de-DE" sz="1700"/>
          </a:p>
          <a:p>
            <a:pPr algn="ctr" eaLnBrk="1" hangingPunct="1">
              <a:buFont typeface="Arial" panose="020B0604020202020204" pitchFamily="34" charset="0"/>
              <a:buNone/>
            </a:pPr>
            <a:endParaRPr lang="en-US" altLang="de-DE" sz="1700"/>
          </a:p>
          <a:p>
            <a:pPr algn="ctr" eaLnBrk="1" hangingPunct="1">
              <a:buFont typeface="Arial" panose="020B0604020202020204" pitchFamily="34" charset="0"/>
              <a:buNone/>
            </a:pPr>
            <a:r>
              <a:rPr lang="en-US" altLang="de-DE" sz="4800"/>
              <a:t>“Die letzte aller Türen,</a:t>
            </a:r>
            <a:br>
              <a:rPr lang="en-US" altLang="de-DE" sz="4800"/>
            </a:br>
            <a:r>
              <a:rPr lang="en-US" altLang="de-DE" sz="4800"/>
              <a:t>doch nie hat man an alle schon  geklopft”</a:t>
            </a:r>
            <a:endParaRPr lang="de-CH" altLang="de-DE" sz="4800"/>
          </a:p>
        </p:txBody>
      </p:sp>
      <p:sp>
        <p:nvSpPr>
          <p:cNvPr id="25604" name="Datumsplatzhalter 3">
            <a:extLst>
              <a:ext uri="{FF2B5EF4-FFF2-40B4-BE49-F238E27FC236}">
                <a16:creationId xmlns:a16="http://schemas.microsoft.com/office/drawing/2014/main" id="{E2A20CC7-F16B-761A-9373-F5EE89E7014A}"/>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B8AA7FCF-CE58-2749-88C1-DE4D3927B7F8}"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25605" name="Foliennummernplatzhalter 4">
            <a:extLst>
              <a:ext uri="{FF2B5EF4-FFF2-40B4-BE49-F238E27FC236}">
                <a16:creationId xmlns:a16="http://schemas.microsoft.com/office/drawing/2014/main" id="{5D7EEE56-F8A2-4D5C-E1F3-5105EE69CC6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8A0FED45-30A2-7B44-8629-F9DEA93E8CD8}" type="slidenum">
              <a:rPr lang="de-DE" altLang="de-DE" sz="1200">
                <a:solidFill>
                  <a:srgbClr val="898989"/>
                </a:solidFill>
              </a:rPr>
              <a:pPr>
                <a:spcBef>
                  <a:spcPct val="0"/>
                </a:spcBef>
                <a:buFontTx/>
                <a:buNone/>
              </a:pPr>
              <a:t>29</a:t>
            </a:fld>
            <a:endParaRPr lang="de-DE" altLang="de-DE" sz="1200">
              <a:solidFill>
                <a:srgbClr val="898989"/>
              </a:solidFill>
            </a:endParaRPr>
          </a:p>
        </p:txBody>
      </p:sp>
      <p:sp>
        <p:nvSpPr>
          <p:cNvPr id="25606" name="Fußzeilenplatzhalter 5">
            <a:extLst>
              <a:ext uri="{FF2B5EF4-FFF2-40B4-BE49-F238E27FC236}">
                <a16:creationId xmlns:a16="http://schemas.microsoft.com/office/drawing/2014/main" id="{3045D36D-C27C-8BB2-4767-28A4AF0C4AC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CE5FA92-6159-DBBA-EFDF-E34407D2A2B8}"/>
              </a:ext>
            </a:extLst>
          </p:cNvPr>
          <p:cNvSpPr>
            <a:spLocks noGrp="1" noChangeArrowheads="1"/>
          </p:cNvSpPr>
          <p:nvPr>
            <p:ph type="title"/>
          </p:nvPr>
        </p:nvSpPr>
        <p:spPr>
          <a:xfrm>
            <a:off x="539750" y="188913"/>
            <a:ext cx="7772400" cy="1143000"/>
          </a:xfrm>
        </p:spPr>
        <p:txBody>
          <a:bodyPr/>
          <a:lstStyle/>
          <a:p>
            <a:pPr eaLnBrk="1" hangingPunct="1"/>
            <a:r>
              <a:rPr lang="de-CH" altLang="de-DE" i="1">
                <a:solidFill>
                  <a:srgbClr val="000066"/>
                </a:solidFill>
              </a:rPr>
              <a:t>Altersstruktur Schweiz - Trend</a:t>
            </a:r>
            <a:endParaRPr lang="de-DE" altLang="de-DE" i="1">
              <a:solidFill>
                <a:srgbClr val="000066"/>
              </a:solidFill>
            </a:endParaRPr>
          </a:p>
        </p:txBody>
      </p:sp>
      <p:pic>
        <p:nvPicPr>
          <p:cNvPr id="17411" name="Picture 4" descr="bev-schweiz">
            <a:extLst>
              <a:ext uri="{FF2B5EF4-FFF2-40B4-BE49-F238E27FC236}">
                <a16:creationId xmlns:a16="http://schemas.microsoft.com/office/drawing/2014/main" id="{6BF3AFF4-3042-818E-73BD-0735337659C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8013" y="1389063"/>
            <a:ext cx="8210550" cy="4433887"/>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Definition:  „Suizidalität ist die Summe aller Denk-und Verhaltensweisen von Menschen oder Gruppen von Menschen, die in Gedanken durch aktives Handeln, Handeln lassen oder passives Unterlassen den eigenen Tod anstreben bzw. als mögliches Ergebnis einer H"/>
          <p:cNvSpPr txBox="1">
            <a:spLocks noGrp="1"/>
          </p:cNvSpPr>
          <p:nvPr>
            <p:ph type="title"/>
          </p:nvPr>
        </p:nvSpPr>
        <p:spPr>
          <a:xfrm>
            <a:off x="892969" y="821531"/>
            <a:ext cx="7358063" cy="4991695"/>
          </a:xfrm>
          <a:prstGeom prst="rect">
            <a:avLst/>
          </a:prstGeom>
        </p:spPr>
        <p:txBody>
          <a:bodyPr/>
          <a:lstStyle/>
          <a:p>
            <a:pPr>
              <a:defRPr sz="4800"/>
            </a:pPr>
            <a:r>
              <a:t>Definition: </a:t>
            </a: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3600"/>
            </a:pPr>
            <a:r>
              <a:t>„Suizidalität ist die Summe aller Denk-und Verhaltensweisen von Menschen oder Gruppen von Menschen, die in Gedanken durch aktives Handeln, Handeln lassen oder passives Unterlassen den eigenen Tod anstreben bzw. als mögliches Ergebnis einer Handlung in Kauf nehmen.“ </a:t>
            </a: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3600"/>
            </a:pPr>
            <a:endParaRPr/>
          </a:p>
          <a:p>
            <a:pPr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3600"/>
            </a:pPr>
            <a:r>
              <a:t>(nach Wolfersdorf, 2000)</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1AFD0E-BDC7-C6F8-01E1-FD5EC19252AE}"/>
              </a:ext>
            </a:extLst>
          </p:cNvPr>
          <p:cNvSpPr>
            <a:spLocks noGrp="1"/>
          </p:cNvSpPr>
          <p:nvPr>
            <p:ph type="title"/>
          </p:nvPr>
        </p:nvSpPr>
        <p:spPr/>
        <p:txBody>
          <a:bodyPr anchor="t">
            <a:normAutofit fontScale="90000"/>
          </a:bodyPr>
          <a:lstStyle/>
          <a:p>
            <a:pPr eaLnBrk="0" hangingPunct="0"/>
            <a:r>
              <a:rPr lang="de-CH" altLang="de-DE" sz="3600"/>
              <a:t>Suizidmortalität nach Geschlecht und Alter</a:t>
            </a:r>
            <a:r>
              <a:rPr lang="de-CH" altLang="de-DE" sz="4000"/>
              <a:t> </a:t>
            </a:r>
            <a:r>
              <a:rPr lang="de-CH" altLang="de-DE" sz="2000"/>
              <a:t>Schweiz 1996 bis 2000</a:t>
            </a:r>
            <a:br>
              <a:rPr lang="de-CH" altLang="de-DE" sz="4000"/>
            </a:br>
            <a:endParaRPr lang="de-DE" altLang="de-DE" sz="4000"/>
          </a:p>
        </p:txBody>
      </p:sp>
      <p:pic>
        <p:nvPicPr>
          <p:cNvPr id="32771" name="Picture 14">
            <a:extLst>
              <a:ext uri="{FF2B5EF4-FFF2-40B4-BE49-F238E27FC236}">
                <a16:creationId xmlns:a16="http://schemas.microsoft.com/office/drawing/2014/main" id="{44266751-4968-D650-9820-1F5EBA035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700213"/>
            <a:ext cx="7488238" cy="43211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In unserer von Individualisierungsprozessen bestimmten westlichen Gesellschaft wird die Autonomie des Individuums als höchster Wert angesehen. Das drückt sich auch in unseren Wertvorstellungen von der Selbstbestimmung über den Sterbezeitpunkt und die Ste"/>
          <p:cNvSpPr txBox="1"/>
          <p:nvPr/>
        </p:nvSpPr>
        <p:spPr>
          <a:xfrm>
            <a:off x="544711" y="1773021"/>
            <a:ext cx="7777758" cy="29279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algn="just"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200"/>
            </a:pPr>
            <a:r>
              <a:rPr sz="1687" dirty="0"/>
              <a:t>In </a:t>
            </a:r>
            <a:r>
              <a:rPr sz="1687" dirty="0" err="1"/>
              <a:t>unserer</a:t>
            </a:r>
            <a:r>
              <a:rPr sz="1687" dirty="0"/>
              <a:t> von </a:t>
            </a:r>
            <a:r>
              <a:rPr sz="1687" dirty="0" err="1"/>
              <a:t>Individualisierungsprozessen</a:t>
            </a:r>
            <a:r>
              <a:rPr sz="1687" dirty="0"/>
              <a:t> </a:t>
            </a:r>
            <a:r>
              <a:rPr sz="1687" dirty="0" err="1"/>
              <a:t>bestimmten</a:t>
            </a:r>
            <a:r>
              <a:rPr sz="1687" dirty="0"/>
              <a:t> </a:t>
            </a:r>
            <a:r>
              <a:rPr sz="1687" dirty="0" err="1"/>
              <a:t>westlichen</a:t>
            </a:r>
            <a:r>
              <a:rPr sz="1687" dirty="0"/>
              <a:t> Gesellschaft </a:t>
            </a:r>
            <a:r>
              <a:rPr sz="1687" dirty="0" err="1"/>
              <a:t>wird</a:t>
            </a:r>
            <a:r>
              <a:rPr sz="1687" dirty="0"/>
              <a:t> die </a:t>
            </a:r>
            <a:r>
              <a:rPr sz="1687" dirty="0" err="1"/>
              <a:t>Autonomie</a:t>
            </a:r>
            <a:r>
              <a:rPr sz="1687" dirty="0"/>
              <a:t> des </a:t>
            </a:r>
            <a:r>
              <a:rPr sz="1687" dirty="0" err="1"/>
              <a:t>Individuums</a:t>
            </a:r>
            <a:r>
              <a:rPr sz="1687" dirty="0"/>
              <a:t> </a:t>
            </a:r>
            <a:r>
              <a:rPr sz="1687" dirty="0" err="1"/>
              <a:t>als</a:t>
            </a:r>
            <a:r>
              <a:rPr sz="1687" dirty="0"/>
              <a:t> </a:t>
            </a:r>
            <a:r>
              <a:rPr sz="1687" dirty="0" err="1"/>
              <a:t>höchster</a:t>
            </a:r>
            <a:r>
              <a:rPr sz="1687" dirty="0"/>
              <a:t> Wert </a:t>
            </a:r>
            <a:r>
              <a:rPr sz="1687" dirty="0" err="1"/>
              <a:t>angesehen</a:t>
            </a:r>
            <a:r>
              <a:rPr sz="1687" dirty="0"/>
              <a:t>. Das </a:t>
            </a:r>
            <a:r>
              <a:rPr sz="1687" dirty="0" err="1"/>
              <a:t>drückt</a:t>
            </a:r>
            <a:r>
              <a:rPr sz="1687" dirty="0"/>
              <a:t> </a:t>
            </a:r>
            <a:r>
              <a:rPr sz="1687" dirty="0" err="1"/>
              <a:t>sich</a:t>
            </a:r>
            <a:r>
              <a:rPr sz="1687" dirty="0"/>
              <a:t> </a:t>
            </a:r>
            <a:r>
              <a:rPr sz="1687" dirty="0" err="1"/>
              <a:t>auch</a:t>
            </a:r>
            <a:r>
              <a:rPr sz="1687" dirty="0"/>
              <a:t> in </a:t>
            </a:r>
            <a:r>
              <a:rPr sz="1687" dirty="0" err="1"/>
              <a:t>unseren</a:t>
            </a:r>
            <a:r>
              <a:rPr sz="1687" dirty="0"/>
              <a:t> </a:t>
            </a:r>
            <a:r>
              <a:rPr sz="1687" dirty="0" err="1"/>
              <a:t>Wertvorstellungen</a:t>
            </a:r>
            <a:r>
              <a:rPr sz="1687" dirty="0"/>
              <a:t> von der </a:t>
            </a:r>
            <a:r>
              <a:rPr sz="1687" dirty="0" err="1"/>
              <a:t>Selbstbestimmung</a:t>
            </a:r>
            <a:r>
              <a:rPr sz="1687" dirty="0"/>
              <a:t> </a:t>
            </a:r>
            <a:r>
              <a:rPr sz="1687" dirty="0" err="1"/>
              <a:t>über</a:t>
            </a:r>
            <a:r>
              <a:rPr sz="1687" dirty="0"/>
              <a:t> den </a:t>
            </a:r>
            <a:r>
              <a:rPr sz="1687" dirty="0" err="1"/>
              <a:t>Sterbezeitpunkt</a:t>
            </a:r>
            <a:r>
              <a:rPr sz="1687" dirty="0"/>
              <a:t> und die </a:t>
            </a:r>
            <a:r>
              <a:rPr sz="1687" dirty="0" err="1"/>
              <a:t>Sterbeumstände</a:t>
            </a:r>
            <a:r>
              <a:rPr sz="1687" dirty="0"/>
              <a:t> </a:t>
            </a:r>
            <a:r>
              <a:rPr sz="1687" dirty="0" err="1"/>
              <a:t>aus.</a:t>
            </a:r>
            <a:r>
              <a:rPr sz="1687" dirty="0"/>
              <a:t> Um so </a:t>
            </a:r>
            <a:r>
              <a:rPr sz="1687" dirty="0" err="1"/>
              <a:t>schwerer</a:t>
            </a:r>
            <a:r>
              <a:rPr sz="1687" dirty="0"/>
              <a:t> </a:t>
            </a:r>
            <a:r>
              <a:rPr sz="1687" dirty="0" err="1"/>
              <a:t>wiegen</a:t>
            </a:r>
            <a:r>
              <a:rPr sz="1687" dirty="0"/>
              <a:t> </a:t>
            </a:r>
            <a:r>
              <a:rPr sz="1687" dirty="0" err="1"/>
              <a:t>Befürchtungen</a:t>
            </a:r>
            <a:r>
              <a:rPr sz="1687" dirty="0"/>
              <a:t>, den </a:t>
            </a:r>
            <a:r>
              <a:rPr sz="1687" dirty="0" err="1"/>
              <a:t>Möglichkeiten</a:t>
            </a:r>
            <a:r>
              <a:rPr sz="1687" dirty="0"/>
              <a:t> der </a:t>
            </a:r>
            <a:r>
              <a:rPr sz="1687" dirty="0" err="1"/>
              <a:t>Apparatemedizin</a:t>
            </a:r>
            <a:r>
              <a:rPr sz="1687" dirty="0"/>
              <a:t> </a:t>
            </a:r>
            <a:r>
              <a:rPr sz="1687" dirty="0" err="1"/>
              <a:t>hilflos</a:t>
            </a:r>
            <a:r>
              <a:rPr sz="1687" dirty="0"/>
              <a:t> und </a:t>
            </a:r>
            <a:r>
              <a:rPr sz="1687" dirty="0" err="1"/>
              <a:t>ohnmächtig</a:t>
            </a:r>
            <a:r>
              <a:rPr sz="1687" dirty="0"/>
              <a:t> </a:t>
            </a:r>
            <a:r>
              <a:rPr sz="1687" dirty="0" err="1"/>
              <a:t>ausgeliefert</a:t>
            </a:r>
            <a:r>
              <a:rPr sz="1687" dirty="0"/>
              <a:t> </a:t>
            </a:r>
            <a:r>
              <a:rPr sz="1687" dirty="0" err="1"/>
              <a:t>zu</a:t>
            </a:r>
            <a:r>
              <a:rPr sz="1687" dirty="0"/>
              <a:t> sein. </a:t>
            </a:r>
            <a:r>
              <a:rPr sz="1687" dirty="0" err="1"/>
              <a:t>Unter</a:t>
            </a:r>
            <a:r>
              <a:rPr sz="1687" dirty="0"/>
              <a:t> den </a:t>
            </a:r>
            <a:r>
              <a:rPr sz="1687" dirty="0" err="1"/>
              <a:t>gegebenen</a:t>
            </a:r>
            <a:r>
              <a:rPr sz="1687" dirty="0"/>
              <a:t> </a:t>
            </a:r>
            <a:r>
              <a:rPr sz="1687" dirty="0" err="1"/>
              <a:t>technischen</a:t>
            </a:r>
            <a:r>
              <a:rPr sz="1687" dirty="0"/>
              <a:t> </a:t>
            </a:r>
            <a:r>
              <a:rPr sz="1687" dirty="0" err="1"/>
              <a:t>Möglichkeiten</a:t>
            </a:r>
            <a:r>
              <a:rPr sz="1687" dirty="0"/>
              <a:t> </a:t>
            </a:r>
            <a:r>
              <a:rPr sz="1687" dirty="0" err="1"/>
              <a:t>scheint</a:t>
            </a:r>
            <a:r>
              <a:rPr sz="1687" dirty="0"/>
              <a:t> </a:t>
            </a:r>
            <a:r>
              <a:rPr sz="1687" dirty="0" err="1"/>
              <a:t>ein</a:t>
            </a:r>
            <a:r>
              <a:rPr sz="1687" dirty="0"/>
              <a:t> </a:t>
            </a:r>
            <a:r>
              <a:rPr sz="1687" dirty="0" err="1"/>
              <a:t>würdevoll</a:t>
            </a:r>
            <a:r>
              <a:rPr sz="1687" dirty="0"/>
              <a:t> </a:t>
            </a:r>
            <a:r>
              <a:rPr sz="1687" dirty="0" err="1"/>
              <a:t>humanes</a:t>
            </a:r>
            <a:r>
              <a:rPr sz="1687" dirty="0"/>
              <a:t> und </a:t>
            </a:r>
            <a:r>
              <a:rPr sz="1687" dirty="0" err="1"/>
              <a:t>insbesondere</a:t>
            </a:r>
            <a:r>
              <a:rPr sz="1687" dirty="0"/>
              <a:t> </a:t>
            </a:r>
            <a:r>
              <a:rPr sz="1687" dirty="0" err="1"/>
              <a:t>auch</a:t>
            </a:r>
            <a:r>
              <a:rPr sz="1687" dirty="0"/>
              <a:t> </a:t>
            </a:r>
            <a:r>
              <a:rPr sz="1687" dirty="0" err="1"/>
              <a:t>selbstbestimmtes</a:t>
            </a:r>
            <a:r>
              <a:rPr sz="1687" dirty="0"/>
              <a:t> </a:t>
            </a:r>
            <a:r>
              <a:rPr sz="1687" dirty="0" err="1"/>
              <a:t>Sterben</a:t>
            </a:r>
            <a:r>
              <a:rPr sz="1687" dirty="0"/>
              <a:t> </a:t>
            </a:r>
            <a:r>
              <a:rPr sz="1687" dirty="0" err="1"/>
              <a:t>infrage</a:t>
            </a:r>
            <a:r>
              <a:rPr sz="1687" dirty="0"/>
              <a:t> </a:t>
            </a:r>
            <a:r>
              <a:rPr sz="1687" dirty="0" err="1"/>
              <a:t>gestellt</a:t>
            </a:r>
            <a:r>
              <a:rPr sz="1687" dirty="0"/>
              <a:t>. </a:t>
            </a:r>
            <a:r>
              <a:rPr sz="1687" dirty="0" err="1"/>
              <a:t>Vor</a:t>
            </a:r>
            <a:r>
              <a:rPr sz="1687" dirty="0"/>
              <a:t> </a:t>
            </a:r>
            <a:r>
              <a:rPr sz="1687" dirty="0" err="1"/>
              <a:t>diesem</a:t>
            </a:r>
            <a:r>
              <a:rPr sz="1687" dirty="0"/>
              <a:t> </a:t>
            </a:r>
            <a:r>
              <a:rPr sz="1687" dirty="0" err="1"/>
              <a:t>Hintergrund</a:t>
            </a:r>
            <a:r>
              <a:rPr sz="1687" dirty="0"/>
              <a:t>, der </a:t>
            </a:r>
            <a:r>
              <a:rPr sz="1687" dirty="0" err="1"/>
              <a:t>viele</a:t>
            </a:r>
            <a:r>
              <a:rPr sz="1687" dirty="0"/>
              <a:t> Menschen </a:t>
            </a:r>
            <a:r>
              <a:rPr sz="1687" dirty="0" err="1"/>
              <a:t>beschäftigt</a:t>
            </a:r>
            <a:r>
              <a:rPr sz="1687" dirty="0"/>
              <a:t>, </a:t>
            </a:r>
            <a:r>
              <a:rPr sz="1687" dirty="0" err="1"/>
              <a:t>steigt</a:t>
            </a:r>
            <a:r>
              <a:rPr sz="1687" dirty="0"/>
              <a:t> die </a:t>
            </a:r>
            <a:r>
              <a:rPr sz="1687" dirty="0" err="1"/>
              <a:t>öffentliche</a:t>
            </a:r>
            <a:r>
              <a:rPr sz="1687" dirty="0"/>
              <a:t> </a:t>
            </a:r>
            <a:r>
              <a:rPr sz="1687" dirty="0" err="1"/>
              <a:t>Toleranz</a:t>
            </a:r>
            <a:r>
              <a:rPr sz="1687" dirty="0"/>
              <a:t> </a:t>
            </a:r>
            <a:r>
              <a:rPr sz="1687" dirty="0" err="1"/>
              <a:t>gegenüber</a:t>
            </a:r>
            <a:r>
              <a:rPr sz="1687" dirty="0"/>
              <a:t> </a:t>
            </a:r>
            <a:r>
              <a:rPr sz="1687" dirty="0" err="1"/>
              <a:t>suizidalen</a:t>
            </a:r>
            <a:r>
              <a:rPr sz="1687" dirty="0"/>
              <a:t> </a:t>
            </a:r>
            <a:r>
              <a:rPr sz="1687" dirty="0" err="1"/>
              <a:t>Absichten</a:t>
            </a:r>
            <a:r>
              <a:rPr sz="1687" dirty="0"/>
              <a:t> </a:t>
            </a:r>
            <a:r>
              <a:rPr sz="1687" dirty="0" err="1"/>
              <a:t>insbesondere</a:t>
            </a:r>
            <a:r>
              <a:rPr sz="1687" dirty="0"/>
              <a:t> alter Menschen. </a:t>
            </a:r>
          </a:p>
          <a:p>
            <a:pPr algn="just" defTabSz="321457">
              <a:tabLst>
                <a:tab pos="250022" algn="l"/>
                <a:tab pos="500045" algn="l"/>
                <a:tab pos="750067" algn="l"/>
                <a:tab pos="1000089" algn="l"/>
                <a:tab pos="1250112" algn="l"/>
                <a:tab pos="1500134" algn="l"/>
                <a:tab pos="1750157" algn="l"/>
                <a:tab pos="2000179" algn="l"/>
                <a:tab pos="2250201" algn="l"/>
                <a:tab pos="2500224" algn="l"/>
                <a:tab pos="2750246" algn="l"/>
                <a:tab pos="3000268" algn="l"/>
              </a:tabLst>
              <a:defRPr sz="1200"/>
            </a:pPr>
            <a:r>
              <a:rPr sz="1687" dirty="0"/>
              <a:t>M. </a:t>
            </a:r>
            <a:r>
              <a:rPr sz="1687" dirty="0" err="1"/>
              <a:t>Teising</a:t>
            </a:r>
            <a:r>
              <a:rPr sz="1687" dirty="0"/>
              <a:t> / Frankfurt 2005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a:extLst>
              <a:ext uri="{FF2B5EF4-FFF2-40B4-BE49-F238E27FC236}">
                <a16:creationId xmlns:a16="http://schemas.microsoft.com/office/drawing/2014/main" id="{CB1ED53F-AA28-2433-BC45-CCCF181CF1DA}"/>
              </a:ext>
            </a:extLst>
          </p:cNvPr>
          <p:cNvSpPr>
            <a:spLocks noGrp="1"/>
          </p:cNvSpPr>
          <p:nvPr>
            <p:ph type="title"/>
          </p:nvPr>
        </p:nvSpPr>
        <p:spPr/>
        <p:txBody>
          <a:bodyPr/>
          <a:lstStyle/>
          <a:p>
            <a:r>
              <a:rPr lang="de-CH" altLang="de-DE"/>
              <a:t>Zusammenfassung</a:t>
            </a:r>
          </a:p>
        </p:txBody>
      </p:sp>
      <p:sp>
        <p:nvSpPr>
          <p:cNvPr id="28675" name="Inhaltsplatzhalter 2">
            <a:extLst>
              <a:ext uri="{FF2B5EF4-FFF2-40B4-BE49-F238E27FC236}">
                <a16:creationId xmlns:a16="http://schemas.microsoft.com/office/drawing/2014/main" id="{579E880B-7063-86C2-F3F0-91DE93EDBAA4}"/>
              </a:ext>
            </a:extLst>
          </p:cNvPr>
          <p:cNvSpPr>
            <a:spLocks noGrp="1"/>
          </p:cNvSpPr>
          <p:nvPr>
            <p:ph idx="1"/>
          </p:nvPr>
        </p:nvSpPr>
        <p:spPr/>
        <p:txBody>
          <a:bodyPr/>
          <a:lstStyle/>
          <a:p>
            <a:r>
              <a:rPr lang="de-CH" altLang="de-DE" sz="2400" dirty="0"/>
              <a:t>Depression im Alter ist ein häufiges Krankheitsbild und hat unterschiedliche Ursachen und Verläufe</a:t>
            </a:r>
          </a:p>
          <a:p>
            <a:r>
              <a:rPr lang="de-CH" altLang="de-DE" sz="2400" dirty="0"/>
              <a:t>Eine möglichst frühe Diagnostik und Beratung durch einen Facharzt ermöglichen eine individuelle und möglichst ursachenspezifische Behandlung</a:t>
            </a:r>
          </a:p>
          <a:p>
            <a:r>
              <a:rPr lang="de-CH" altLang="de-DE" sz="2400" dirty="0"/>
              <a:t>Psychopharmakotherapie und Psychotherapie stellen zwei Wirkungsvolle Massnahmen in der Behandlung der Depression dar. Im Mittelpunkt jeder Behandlung stellt die Beziehung zum Arzt immer einen wesentlichen Bestandteil dar</a:t>
            </a:r>
          </a:p>
        </p:txBody>
      </p:sp>
      <p:sp>
        <p:nvSpPr>
          <p:cNvPr id="28676" name="Datumsplatzhalter 3">
            <a:extLst>
              <a:ext uri="{FF2B5EF4-FFF2-40B4-BE49-F238E27FC236}">
                <a16:creationId xmlns:a16="http://schemas.microsoft.com/office/drawing/2014/main" id="{C1607C68-B5CC-0948-04AD-F94B4875449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DF343C10-EAD8-8D48-AA9E-D7688B840B8B}"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28677" name="Fußzeilenplatzhalter 4">
            <a:extLst>
              <a:ext uri="{FF2B5EF4-FFF2-40B4-BE49-F238E27FC236}">
                <a16:creationId xmlns:a16="http://schemas.microsoft.com/office/drawing/2014/main" id="{48E94EA5-6BD8-514B-575B-97A7E8C3C41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
        <p:nvSpPr>
          <p:cNvPr id="28678" name="Foliennummernplatzhalter 5">
            <a:extLst>
              <a:ext uri="{FF2B5EF4-FFF2-40B4-BE49-F238E27FC236}">
                <a16:creationId xmlns:a16="http://schemas.microsoft.com/office/drawing/2014/main" id="{0CF99751-D875-3E2E-9F15-D1FCC941CA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52C4B8B4-A8FC-0546-A440-8B3DB28A3D8A}" type="slidenum">
              <a:rPr lang="de-DE" altLang="de-DE" sz="1200">
                <a:solidFill>
                  <a:srgbClr val="898989"/>
                </a:solidFill>
              </a:rPr>
              <a:pPr>
                <a:spcBef>
                  <a:spcPct val="0"/>
                </a:spcBef>
                <a:buFontTx/>
                <a:buNone/>
              </a:pPr>
              <a:t>33</a:t>
            </a:fld>
            <a:endParaRPr lang="de-DE" altLang="de-DE" sz="1200">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1">
            <a:extLst>
              <a:ext uri="{FF2B5EF4-FFF2-40B4-BE49-F238E27FC236}">
                <a16:creationId xmlns:a16="http://schemas.microsoft.com/office/drawing/2014/main" id="{84B8FE49-A5AA-698E-C96F-F587642C5C7C}"/>
              </a:ext>
            </a:extLst>
          </p:cNvPr>
          <p:cNvSpPr>
            <a:spLocks noGrp="1"/>
          </p:cNvSpPr>
          <p:nvPr>
            <p:ph type="title"/>
          </p:nvPr>
        </p:nvSpPr>
        <p:spPr/>
        <p:txBody>
          <a:bodyPr/>
          <a:lstStyle/>
          <a:p>
            <a:r>
              <a:rPr lang="de-DE" altLang="de-DE"/>
              <a:t>Angst</a:t>
            </a:r>
          </a:p>
        </p:txBody>
      </p:sp>
      <p:sp>
        <p:nvSpPr>
          <p:cNvPr id="3" name="Inhaltsplatzhalter 2">
            <a:extLst>
              <a:ext uri="{FF2B5EF4-FFF2-40B4-BE49-F238E27FC236}">
                <a16:creationId xmlns:a16="http://schemas.microsoft.com/office/drawing/2014/main" id="{38B3EEA5-0589-C269-1163-2A270F7B7F55}"/>
              </a:ext>
            </a:extLst>
          </p:cNvPr>
          <p:cNvSpPr>
            <a:spLocks noGrp="1"/>
          </p:cNvSpPr>
          <p:nvPr>
            <p:ph idx="1"/>
          </p:nvPr>
        </p:nvSpPr>
        <p:spPr>
          <a:xfrm>
            <a:off x="457200" y="1600200"/>
            <a:ext cx="3886200" cy="4525963"/>
          </a:xfrm>
        </p:spPr>
        <p:txBody>
          <a:bodyPr>
            <a:normAutofit/>
          </a:bodyPr>
          <a:lstStyle/>
          <a:p>
            <a:pPr>
              <a:lnSpc>
                <a:spcPct val="80000"/>
              </a:lnSpc>
            </a:pPr>
            <a:r>
              <a:rPr lang="de-DE" altLang="de-DE" sz="2500"/>
              <a:t>Fallbeispiel: </a:t>
            </a:r>
            <a:r>
              <a:rPr lang="de-CH" altLang="de-DE" sz="2500"/>
              <a:t>84 jährige Patientin mit depressiven Episoden. Kognitiv leicht eingeschränkt. Tägliche Episoden von Unruhe mit ständigem Läuten nach dem Pflegepersonal. Die Patientin  wirkt völlig agitiert, unzugänglich, „verwirrt vor Angst“, kann aber ihre Beschwerden nicht verbalisieren. </a:t>
            </a:r>
            <a:endParaRPr lang="en-US" altLang="de-DE" sz="2500"/>
          </a:p>
          <a:p>
            <a:pPr>
              <a:lnSpc>
                <a:spcPct val="80000"/>
              </a:lnSpc>
              <a:buFont typeface="Arial" panose="020B0604020202020204" pitchFamily="34" charset="0"/>
              <a:buNone/>
            </a:pPr>
            <a:endParaRPr lang="de-DE" altLang="de-DE" sz="2500"/>
          </a:p>
        </p:txBody>
      </p:sp>
      <p:pic>
        <p:nvPicPr>
          <p:cNvPr id="33796" name="Bild 3" descr="munch01.jpg">
            <a:extLst>
              <a:ext uri="{FF2B5EF4-FFF2-40B4-BE49-F238E27FC236}">
                <a16:creationId xmlns:a16="http://schemas.microsoft.com/office/drawing/2014/main" id="{4583E954-5BD5-E332-3025-72BAEDCE18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352800"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a:extLst>
              <a:ext uri="{FF2B5EF4-FFF2-40B4-BE49-F238E27FC236}">
                <a16:creationId xmlns:a16="http://schemas.microsoft.com/office/drawing/2014/main" id="{3A5B61A0-346D-4E43-2FFE-12A52FB8219A}"/>
              </a:ext>
            </a:extLst>
          </p:cNvPr>
          <p:cNvSpPr>
            <a:spLocks noGrp="1"/>
          </p:cNvSpPr>
          <p:nvPr>
            <p:ph type="title"/>
          </p:nvPr>
        </p:nvSpPr>
        <p:spPr/>
        <p:txBody>
          <a:bodyPr/>
          <a:lstStyle/>
          <a:p>
            <a:r>
              <a:rPr lang="de-DE" altLang="de-DE"/>
              <a:t>Angst im Alter</a:t>
            </a:r>
          </a:p>
        </p:txBody>
      </p:sp>
      <p:sp>
        <p:nvSpPr>
          <p:cNvPr id="34819" name="Inhaltsplatzhalter 2">
            <a:extLst>
              <a:ext uri="{FF2B5EF4-FFF2-40B4-BE49-F238E27FC236}">
                <a16:creationId xmlns:a16="http://schemas.microsoft.com/office/drawing/2014/main" id="{80B18F6C-5596-C62A-5FE8-F9CCF0CD6F06}"/>
              </a:ext>
            </a:extLst>
          </p:cNvPr>
          <p:cNvSpPr>
            <a:spLocks noGrp="1"/>
          </p:cNvSpPr>
          <p:nvPr>
            <p:ph idx="1"/>
          </p:nvPr>
        </p:nvSpPr>
        <p:spPr/>
        <p:txBody>
          <a:bodyPr/>
          <a:lstStyle/>
          <a:p>
            <a:r>
              <a:rPr lang="de-CH" altLang="de-DE" sz="2400"/>
              <a:t>Abnahme der Häufigkeit </a:t>
            </a:r>
          </a:p>
          <a:p>
            <a:r>
              <a:rPr lang="de-CH" altLang="de-DE" sz="2400"/>
              <a:t>Angstsymptome statt typische Angststörungen</a:t>
            </a:r>
          </a:p>
          <a:p>
            <a:pPr lvl="1"/>
            <a:r>
              <a:rPr lang="de-CH" altLang="de-DE" sz="2000"/>
              <a:t>Agitation</a:t>
            </a:r>
          </a:p>
          <a:p>
            <a:pPr lvl="1"/>
            <a:r>
              <a:rPr lang="de-CH" altLang="de-DE" sz="2000"/>
              <a:t>Unruhe</a:t>
            </a:r>
          </a:p>
          <a:p>
            <a:r>
              <a:rPr lang="de-CH" altLang="de-DE" sz="2400"/>
              <a:t>Unterscheidung zwischen Depression und Angst oft nicht (mehr) praktikabel</a:t>
            </a:r>
          </a:p>
          <a:p>
            <a:r>
              <a:rPr lang="de-CH" altLang="de-DE" sz="2400"/>
              <a:t>Angst zum Teil durch altersspezifische Situationen erklärt</a:t>
            </a:r>
          </a:p>
          <a:p>
            <a:pPr lvl="1"/>
            <a:r>
              <a:rPr lang="de-CH" altLang="de-DE" sz="2000"/>
              <a:t>Überqueren der Strasse bei schlechter Mobilität</a:t>
            </a:r>
          </a:p>
          <a:p>
            <a:pPr lvl="1"/>
            <a:r>
              <a:rPr lang="de-CH" altLang="de-DE" sz="2000"/>
              <a:t>Diebstahl und Raub bei körperlicher Schwäche</a:t>
            </a:r>
            <a:endParaRPr lang="de-DE" altLang="de-DE"/>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2C03C-639A-F45C-5777-09D44CB1AAB7}"/>
              </a:ext>
            </a:extLst>
          </p:cNvPr>
          <p:cNvSpPr>
            <a:spLocks noGrp="1"/>
          </p:cNvSpPr>
          <p:nvPr>
            <p:ph type="title"/>
          </p:nvPr>
        </p:nvSpPr>
        <p:spPr/>
        <p:txBody>
          <a:bodyPr/>
          <a:lstStyle/>
          <a:p>
            <a:r>
              <a:rPr lang="de-DE" dirty="0"/>
              <a:t>Sturzangst</a:t>
            </a:r>
          </a:p>
        </p:txBody>
      </p:sp>
      <p:pic>
        <p:nvPicPr>
          <p:cNvPr id="5" name="Inhaltsplatzhalter 4">
            <a:extLst>
              <a:ext uri="{FF2B5EF4-FFF2-40B4-BE49-F238E27FC236}">
                <a16:creationId xmlns:a16="http://schemas.microsoft.com/office/drawing/2014/main" id="{F4553510-619F-1309-FCD0-B0E55AF4F264}"/>
              </a:ext>
            </a:extLst>
          </p:cNvPr>
          <p:cNvPicPr>
            <a:picLocks noGrp="1" noChangeAspect="1"/>
          </p:cNvPicPr>
          <p:nvPr>
            <p:ph idx="1"/>
          </p:nvPr>
        </p:nvPicPr>
        <p:blipFill>
          <a:blip r:embed="rId2"/>
          <a:stretch>
            <a:fillRect/>
          </a:stretch>
        </p:blipFill>
        <p:spPr>
          <a:xfrm>
            <a:off x="457200" y="1600200"/>
            <a:ext cx="8229600" cy="5022412"/>
          </a:xfrm>
        </p:spPr>
      </p:pic>
    </p:spTree>
    <p:extLst>
      <p:ext uri="{BB962C8B-B14F-4D97-AF65-F5344CB8AC3E}">
        <p14:creationId xmlns:p14="http://schemas.microsoft.com/office/powerpoint/2010/main" val="1047232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755B6-5B9C-7D3E-2CB8-CB586A8B19AE}"/>
              </a:ext>
            </a:extLst>
          </p:cNvPr>
          <p:cNvSpPr>
            <a:spLocks noGrp="1"/>
          </p:cNvSpPr>
          <p:nvPr>
            <p:ph type="title"/>
          </p:nvPr>
        </p:nvSpPr>
        <p:spPr/>
        <p:txBody>
          <a:bodyPr>
            <a:normAutofit fontScale="90000"/>
          </a:bodyPr>
          <a:lstStyle/>
          <a:p>
            <a:r>
              <a:rPr lang="de-DE" altLang="de-DE" sz="4000"/>
              <a:t>Der Zusammenhang von Angst und Kognitionsabfall</a:t>
            </a:r>
          </a:p>
        </p:txBody>
      </p:sp>
      <p:graphicFrame>
        <p:nvGraphicFramePr>
          <p:cNvPr id="9" name="Inhaltsplatzhalter 8">
            <a:extLst>
              <a:ext uri="{FF2B5EF4-FFF2-40B4-BE49-F238E27FC236}">
                <a16:creationId xmlns:a16="http://schemas.microsoft.com/office/drawing/2014/main" id="{CEE27214-A8BD-F03C-10D5-4084CF17F2C7}"/>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4" name="Rechteck 9">
            <a:extLst>
              <a:ext uri="{FF2B5EF4-FFF2-40B4-BE49-F238E27FC236}">
                <a16:creationId xmlns:a16="http://schemas.microsoft.com/office/drawing/2014/main" id="{89E705A2-2476-B1F4-928E-8D825C03C6FD}"/>
              </a:ext>
            </a:extLst>
          </p:cNvPr>
          <p:cNvSpPr>
            <a:spLocks noChangeArrowheads="1"/>
          </p:cNvSpPr>
          <p:nvPr/>
        </p:nvSpPr>
        <p:spPr bwMode="auto">
          <a:xfrm>
            <a:off x="2286000" y="5715000"/>
            <a:ext cx="548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0" hangingPunct="0">
              <a:spcBef>
                <a:spcPct val="50000"/>
              </a:spcBef>
            </a:pPr>
            <a:r>
              <a:rPr lang="de-CH" altLang="de-DE"/>
              <a:t>Beaudreau und O`Hara, Am J Geriatr Psychiatry 2008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a:extLst>
              <a:ext uri="{FF2B5EF4-FFF2-40B4-BE49-F238E27FC236}">
                <a16:creationId xmlns:a16="http://schemas.microsoft.com/office/drawing/2014/main" id="{85A1838D-18C5-1A7D-678F-AC3911C599CE}"/>
              </a:ext>
            </a:extLst>
          </p:cNvPr>
          <p:cNvSpPr>
            <a:spLocks noGrp="1"/>
          </p:cNvSpPr>
          <p:nvPr>
            <p:ph type="title"/>
          </p:nvPr>
        </p:nvSpPr>
        <p:spPr/>
        <p:txBody>
          <a:bodyPr/>
          <a:lstStyle/>
          <a:p>
            <a:r>
              <a:rPr lang="de-DE" altLang="de-DE"/>
              <a:t>Wahn</a:t>
            </a:r>
          </a:p>
        </p:txBody>
      </p:sp>
      <p:sp>
        <p:nvSpPr>
          <p:cNvPr id="36867" name="Inhaltsplatzhalter 2">
            <a:extLst>
              <a:ext uri="{FF2B5EF4-FFF2-40B4-BE49-F238E27FC236}">
                <a16:creationId xmlns:a16="http://schemas.microsoft.com/office/drawing/2014/main" id="{2DED6A04-DB57-A3E8-66AB-8D358E18779A}"/>
              </a:ext>
            </a:extLst>
          </p:cNvPr>
          <p:cNvSpPr>
            <a:spLocks noGrp="1"/>
          </p:cNvSpPr>
          <p:nvPr>
            <p:ph idx="1"/>
          </p:nvPr>
        </p:nvSpPr>
        <p:spPr/>
        <p:txBody>
          <a:bodyPr/>
          <a:lstStyle/>
          <a:p>
            <a:endParaRPr lang="de-DE" altLang="de-DE" dirty="0"/>
          </a:p>
        </p:txBody>
      </p:sp>
      <p:pic>
        <p:nvPicPr>
          <p:cNvPr id="2" name="Grafik 1"/>
          <p:cNvPicPr>
            <a:picLocks noChangeAspect="1"/>
          </p:cNvPicPr>
          <p:nvPr/>
        </p:nvPicPr>
        <p:blipFill>
          <a:blip r:embed="rId2"/>
          <a:stretch>
            <a:fillRect/>
          </a:stretch>
        </p:blipFill>
        <p:spPr>
          <a:xfrm>
            <a:off x="2987824" y="1600200"/>
            <a:ext cx="3333750" cy="46672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Wikipedia</a:t>
            </a:r>
            <a:endParaRPr lang="de-DE" dirty="0"/>
          </a:p>
        </p:txBody>
      </p:sp>
      <p:sp>
        <p:nvSpPr>
          <p:cNvPr id="3" name="Inhaltsplatzhalter 2"/>
          <p:cNvSpPr>
            <a:spLocks noGrp="1"/>
          </p:cNvSpPr>
          <p:nvPr>
            <p:ph idx="1"/>
          </p:nvPr>
        </p:nvSpPr>
        <p:spPr>
          <a:xfrm>
            <a:off x="457200" y="1600200"/>
            <a:ext cx="5729111" cy="4525963"/>
          </a:xfrm>
        </p:spPr>
        <p:txBody>
          <a:bodyPr>
            <a:normAutofit fontScale="92500" lnSpcReduction="20000"/>
          </a:bodyPr>
          <a:lstStyle/>
          <a:p>
            <a:r>
              <a:rPr lang="de-DE" dirty="0"/>
              <a:t>Der Begriff bezeichnet </a:t>
            </a:r>
            <a:r>
              <a:rPr lang="de-DE" dirty="0" err="1"/>
              <a:t>ich-syntone</a:t>
            </a:r>
            <a:r>
              <a:rPr lang="de-DE" dirty="0"/>
              <a:t>, unkorrigierbare Fehlwahrnehmungen und/oder Fehlbeurteilungen der Wirklichkeit, die unabhängig von persönlichen Erfahrungen auftreten können und an der auch angesichts von gegenteiligen Beweisen mit absoluter subjektiver Gewissheit festgehalten wird. </a:t>
            </a:r>
            <a:endParaRPr lang="de-DE" u="sng" dirty="0">
              <a:solidFill>
                <a:srgbClr val="000000"/>
              </a:solidFill>
            </a:endParaRP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39</a:t>
            </a:fld>
            <a:endParaRPr lang="de-DE"/>
          </a:p>
        </p:txBody>
      </p:sp>
      <p:sp>
        <p:nvSpPr>
          <p:cNvPr id="6" name="Fußzeilenplatzhalter 5"/>
          <p:cNvSpPr>
            <a:spLocks noGrp="1"/>
          </p:cNvSpPr>
          <p:nvPr>
            <p:ph type="ftr" sz="quarter" idx="11"/>
          </p:nvPr>
        </p:nvSpPr>
        <p:spPr/>
        <p:txBody>
          <a:bodyPr/>
          <a:lstStyle/>
          <a:p>
            <a:r>
              <a:rPr lang="de-DE"/>
              <a:t>Dr. Rolf Goldbach</a:t>
            </a:r>
          </a:p>
        </p:txBody>
      </p:sp>
      <p:pic>
        <p:nvPicPr>
          <p:cNvPr id="7" name="Bild 6" descr="laternen.jpg"/>
          <p:cNvPicPr>
            <a:picLocks noChangeAspect="1"/>
          </p:cNvPicPr>
          <p:nvPr/>
        </p:nvPicPr>
        <p:blipFill>
          <a:blip r:embed="rId2"/>
          <a:stretch>
            <a:fillRect/>
          </a:stretch>
        </p:blipFill>
        <p:spPr>
          <a:xfrm>
            <a:off x="6019801" y="1696154"/>
            <a:ext cx="3124200" cy="2082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a:extLst>
              <a:ext uri="{FF2B5EF4-FFF2-40B4-BE49-F238E27FC236}">
                <a16:creationId xmlns:a16="http://schemas.microsoft.com/office/drawing/2014/main" id="{EFF07FD5-6661-B3B3-0C80-63AC30BB329D}"/>
              </a:ext>
            </a:extLst>
          </p:cNvPr>
          <p:cNvSpPr>
            <a:spLocks noGrp="1"/>
          </p:cNvSpPr>
          <p:nvPr>
            <p:ph type="title"/>
          </p:nvPr>
        </p:nvSpPr>
        <p:spPr/>
        <p:txBody>
          <a:bodyPr/>
          <a:lstStyle/>
          <a:p>
            <a:r>
              <a:rPr lang="de-CH" altLang="de-DE" sz="3200"/>
              <a:t>Mittlere Lebenserwartung Schweiz (in Jahren)</a:t>
            </a:r>
            <a:endParaRPr lang="de-DE" altLang="de-DE" sz="3200"/>
          </a:p>
        </p:txBody>
      </p:sp>
      <p:graphicFrame>
        <p:nvGraphicFramePr>
          <p:cNvPr id="4" name="Group 70">
            <a:extLst>
              <a:ext uri="{FF2B5EF4-FFF2-40B4-BE49-F238E27FC236}">
                <a16:creationId xmlns:a16="http://schemas.microsoft.com/office/drawing/2014/main" id="{6E33B928-2453-C014-7D9D-DFF006D6DFA1}"/>
              </a:ext>
            </a:extLst>
          </p:cNvPr>
          <p:cNvGraphicFramePr>
            <a:graphicFrameLocks noGrp="1"/>
          </p:cNvGraphicFramePr>
          <p:nvPr>
            <p:ph idx="1"/>
          </p:nvPr>
        </p:nvGraphicFramePr>
        <p:xfrm>
          <a:off x="684213" y="1752600"/>
          <a:ext cx="7621587" cy="3833813"/>
        </p:xfrm>
        <a:graphic>
          <a:graphicData uri="http://schemas.openxmlformats.org/drawingml/2006/table">
            <a:tbl>
              <a:tblPr/>
              <a:tblGrid>
                <a:gridCol w="1557337">
                  <a:extLst>
                    <a:ext uri="{9D8B030D-6E8A-4147-A177-3AD203B41FA5}">
                      <a16:colId xmlns:a16="http://schemas.microsoft.com/office/drawing/2014/main" val="2100808713"/>
                    </a:ext>
                  </a:extLst>
                </a:gridCol>
                <a:gridCol w="2979738">
                  <a:extLst>
                    <a:ext uri="{9D8B030D-6E8A-4147-A177-3AD203B41FA5}">
                      <a16:colId xmlns:a16="http://schemas.microsoft.com/office/drawing/2014/main" val="3413781730"/>
                    </a:ext>
                  </a:extLst>
                </a:gridCol>
                <a:gridCol w="3084512">
                  <a:extLst>
                    <a:ext uri="{9D8B030D-6E8A-4147-A177-3AD203B41FA5}">
                      <a16:colId xmlns:a16="http://schemas.microsoft.com/office/drawing/2014/main" val="1542260485"/>
                    </a:ext>
                  </a:extLst>
                </a:gridCol>
              </a:tblGrid>
              <a:tr h="690563">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Jahr</a:t>
                      </a:r>
                    </a:p>
                  </a:txBody>
                  <a:tcPr horzOverflow="overflow">
                    <a:lnL>
                      <a:noFill/>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Männer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Frauen</a:t>
                      </a:r>
                    </a:p>
                  </a:txBody>
                  <a:tcPr horzOverflow="overflow">
                    <a:lnL w="12700" cap="flat" cmpd="sng" algn="ctr">
                      <a:solidFill>
                        <a:schemeClr val="tx1"/>
                      </a:solidFill>
                      <a:prstDash val="solid"/>
                      <a:miter lim="800000"/>
                      <a:headEnd type="none" w="med" len="med"/>
                      <a:tailEnd type="none" w="med" len="med"/>
                    </a:lnL>
                    <a:lnR>
                      <a:noFill/>
                    </a:lnR>
                    <a:ln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576740301"/>
                  </a:ext>
                </a:extLst>
              </a:tr>
              <a:tr h="628650">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1990</a:t>
                      </a:r>
                    </a:p>
                  </a:txBody>
                  <a:tcP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74,1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80,9</a:t>
                      </a:r>
                    </a:p>
                  </a:txBody>
                  <a:tcP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857926738"/>
                  </a:ext>
                </a:extLst>
              </a:tr>
              <a:tr h="628650">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2000</a:t>
                      </a:r>
                    </a:p>
                  </a:txBody>
                  <a:tcP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76,9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82,6</a:t>
                      </a:r>
                    </a:p>
                  </a:txBody>
                  <a:tcP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602239724"/>
                  </a:ext>
                </a:extLst>
              </a:tr>
              <a:tr h="628650">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2010</a:t>
                      </a:r>
                    </a:p>
                  </a:txBody>
                  <a:tcP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79,2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84,6 *</a:t>
                      </a:r>
                    </a:p>
                  </a:txBody>
                  <a:tcP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3184496904"/>
                  </a:ext>
                </a:extLst>
              </a:tr>
              <a:tr h="628650">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2020</a:t>
                      </a:r>
                    </a:p>
                  </a:txBody>
                  <a:tcP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80,5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85,7 *</a:t>
                      </a:r>
                    </a:p>
                  </a:txBody>
                  <a:tcP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2932670396"/>
                  </a:ext>
                </a:extLst>
              </a:tr>
              <a:tr h="628650">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2060</a:t>
                      </a:r>
                    </a:p>
                  </a:txBody>
                  <a:tcPr horzOverflow="overflow">
                    <a:lnL>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82,5 *</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a:noFill/>
                    </a:lnB>
                    <a:lnTlToBr>
                      <a:noFill/>
                    </a:lnTlToBr>
                    <a:lnBlToTr>
                      <a:noFill/>
                    </a:lnBlToTr>
                    <a:noFill/>
                  </a:tcPr>
                </a:tc>
                <a:tc>
                  <a:txBody>
                    <a:bodyPr/>
                    <a:lstStyle>
                      <a:lvl1pPr marL="109538">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a:spcBef>
                          <a:spcPct val="20000"/>
                        </a:spcBef>
                        <a:defRPr sz="2000">
                          <a:solidFill>
                            <a:schemeClr val="tx1"/>
                          </a:solidFill>
                          <a:latin typeface="Calibri" panose="020F0502020204030204" pitchFamily="34" charset="0"/>
                          <a:ea typeface="ＭＳ Ｐゴシック" panose="020B0600070205080204" pitchFamily="34" charset="-128"/>
                        </a:defRPr>
                      </a:lvl3pPr>
                      <a:lvl4pPr>
                        <a:spcBef>
                          <a:spcPct val="20000"/>
                        </a:spcBef>
                        <a:defRPr>
                          <a:solidFill>
                            <a:schemeClr val="tx1"/>
                          </a:solidFill>
                          <a:latin typeface="Calibri" panose="020F0502020204030204" pitchFamily="34" charset="0"/>
                          <a:ea typeface="ＭＳ Ｐゴシック" panose="020B0600070205080204" pitchFamily="34" charset="-128"/>
                        </a:defRPr>
                      </a:lvl4pPr>
                      <a:lvl5pPr>
                        <a:spcBef>
                          <a:spcPct val="20000"/>
                        </a:spcBef>
                        <a:defRPr>
                          <a:solidFill>
                            <a:schemeClr val="tx1"/>
                          </a:solidFill>
                          <a:latin typeface="Calibri" panose="020F0502020204030204" pitchFamily="34" charset="0"/>
                          <a:ea typeface="ＭＳ Ｐゴシック" panose="020B0600070205080204" pitchFamily="34" charset="-128"/>
                        </a:defRPr>
                      </a:lvl5pPr>
                      <a:lvl6pPr marL="4572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09538"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de-CH" altLang="de-DE" sz="20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87,5 *</a:t>
                      </a:r>
                    </a:p>
                  </a:txBody>
                  <a:tcPr horzOverflow="overflow">
                    <a:lnL w="12700" cap="flat" cmpd="sng" algn="ctr">
                      <a:solidFill>
                        <a:schemeClr val="tx1"/>
                      </a:solidFill>
                      <a:prstDash val="solid"/>
                      <a:miter lim="800000"/>
                      <a:headEnd type="none" w="med" len="med"/>
                      <a:tailEnd type="none" w="med" len="med"/>
                    </a:lnL>
                    <a:lnR>
                      <a:noFill/>
                    </a:lnR>
                    <a:lnT w="12700" cap="flat" cmpd="sng" algn="ctr">
                      <a:solidFill>
                        <a:schemeClr val="tx1"/>
                      </a:solidFill>
                      <a:prstDash val="solid"/>
                      <a:miter lim="800000"/>
                      <a:headEnd type="none" w="med" len="med"/>
                      <a:tailEnd type="none" w="med" len="med"/>
                    </a:lnT>
                    <a:lnB>
                      <a:noFill/>
                    </a:lnB>
                    <a:lnTlToBr>
                      <a:noFill/>
                    </a:lnTlToBr>
                    <a:lnBlToTr>
                      <a:noFill/>
                    </a:lnBlToTr>
                    <a:noFill/>
                  </a:tcPr>
                </a:tc>
                <a:extLst>
                  <a:ext uri="{0D108BD9-81ED-4DB2-BD59-A6C34878D82A}">
                    <a16:rowId xmlns:a16="http://schemas.microsoft.com/office/drawing/2014/main" val="1254081226"/>
                  </a:ext>
                </a:extLst>
              </a:tr>
            </a:tbl>
          </a:graphicData>
        </a:graphic>
      </p:graphicFrame>
      <p:sp>
        <p:nvSpPr>
          <p:cNvPr id="8" name="Datumsplatzhalter 7">
            <a:extLst>
              <a:ext uri="{FF2B5EF4-FFF2-40B4-BE49-F238E27FC236}">
                <a16:creationId xmlns:a16="http://schemas.microsoft.com/office/drawing/2014/main" id="{45847662-76D9-9276-BC0A-445CA0F2846B}"/>
              </a:ext>
            </a:extLst>
          </p:cNvPr>
          <p:cNvSpPr>
            <a:spLocks noGrp="1"/>
          </p:cNvSpPr>
          <p:nvPr>
            <p:ph type="dt" sz="quarter" idx="10"/>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a:solidFill>
                  <a:srgbClr val="898989"/>
                </a:solidFill>
              </a:rPr>
              <a:t>21.04.2009</a:t>
            </a:r>
            <a:endParaRPr lang="de-DE" altLang="de-DE">
              <a:solidFill>
                <a:srgbClr val="898989"/>
              </a:solidFill>
            </a:endParaRPr>
          </a:p>
        </p:txBody>
      </p:sp>
      <p:sp>
        <p:nvSpPr>
          <p:cNvPr id="9" name="Fußzeilenplatzhalter 8">
            <a:extLst>
              <a:ext uri="{FF2B5EF4-FFF2-40B4-BE49-F238E27FC236}">
                <a16:creationId xmlns:a16="http://schemas.microsoft.com/office/drawing/2014/main" id="{8B9A38FE-36DF-7DC3-5707-319797DFD985}"/>
              </a:ext>
            </a:extLst>
          </p:cNvPr>
          <p:cNvSpPr>
            <a:spLocks noGrp="1"/>
          </p:cNvSpPr>
          <p:nvPr>
            <p:ph type="ftr" sz="quarter" idx="11"/>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DE" altLang="de-DE">
                <a:solidFill>
                  <a:srgbClr val="898989"/>
                </a:solidFill>
              </a:rPr>
              <a:t>Dr. Rolf Goldbach</a:t>
            </a:r>
          </a:p>
        </p:txBody>
      </p:sp>
      <p:sp>
        <p:nvSpPr>
          <p:cNvPr id="10" name="Foliennummernplatzhalter 9">
            <a:extLst>
              <a:ext uri="{FF2B5EF4-FFF2-40B4-BE49-F238E27FC236}">
                <a16:creationId xmlns:a16="http://schemas.microsoft.com/office/drawing/2014/main" id="{DCD5F24D-C1A5-28A2-61DF-D05FD5247994}"/>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BB7381E-91A6-2047-A241-A30E60F1D600}" type="slidenum">
              <a:rPr lang="de-DE" altLang="de-DE">
                <a:solidFill>
                  <a:srgbClr val="898989"/>
                </a:solidFill>
              </a:rPr>
              <a:pPr/>
              <a:t>4</a:t>
            </a:fld>
            <a:endParaRPr lang="de-DE" altLang="de-DE">
              <a:solidFill>
                <a:srgbClr val="898989"/>
              </a:solidFill>
            </a:endParaRPr>
          </a:p>
        </p:txBody>
      </p:sp>
      <p:sp>
        <p:nvSpPr>
          <p:cNvPr id="19488" name="Text Box 46">
            <a:extLst>
              <a:ext uri="{FF2B5EF4-FFF2-40B4-BE49-F238E27FC236}">
                <a16:creationId xmlns:a16="http://schemas.microsoft.com/office/drawing/2014/main" id="{626ECD9E-63D8-A9C0-6595-9AC2219D486E}"/>
              </a:ext>
            </a:extLst>
          </p:cNvPr>
          <p:cNvSpPr txBox="1">
            <a:spLocks noChangeArrowheads="1"/>
          </p:cNvSpPr>
          <p:nvPr/>
        </p:nvSpPr>
        <p:spPr bwMode="auto">
          <a:xfrm>
            <a:off x="684213" y="5618163"/>
            <a:ext cx="828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0" hangingPunct="0">
              <a:spcBef>
                <a:spcPct val="50000"/>
              </a:spcBef>
            </a:pPr>
            <a:r>
              <a:rPr lang="de-CH" altLang="de-DE" sz="1400"/>
              <a:t>* „mittlere Hypothese“ Bundesamt für Statistik</a:t>
            </a:r>
          </a:p>
        </p:txBody>
      </p:sp>
      <p:sp>
        <p:nvSpPr>
          <p:cNvPr id="19489" name="Text Box 71">
            <a:extLst>
              <a:ext uri="{FF2B5EF4-FFF2-40B4-BE49-F238E27FC236}">
                <a16:creationId xmlns:a16="http://schemas.microsoft.com/office/drawing/2014/main" id="{813C361C-A91F-E941-80D0-DD4114A54443}"/>
              </a:ext>
            </a:extLst>
          </p:cNvPr>
          <p:cNvSpPr txBox="1">
            <a:spLocks noChangeArrowheads="1"/>
          </p:cNvSpPr>
          <p:nvPr/>
        </p:nvSpPr>
        <p:spPr bwMode="auto">
          <a:xfrm>
            <a:off x="684213" y="5926138"/>
            <a:ext cx="6192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pPr>
            <a:r>
              <a:rPr lang="de-CH" altLang="de-DE" sz="1600"/>
              <a:t>Höpflinger und Hugentobler, Hans Huber Verlag 2004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Wahn Etymologie</a:t>
            </a:r>
          </a:p>
        </p:txBody>
      </p:sp>
      <p:sp>
        <p:nvSpPr>
          <p:cNvPr id="3" name="Inhaltsplatzhalter 2"/>
          <p:cNvSpPr>
            <a:spLocks noGrp="1"/>
          </p:cNvSpPr>
          <p:nvPr>
            <p:ph idx="1"/>
          </p:nvPr>
        </p:nvSpPr>
        <p:spPr/>
        <p:txBody>
          <a:bodyPr>
            <a:normAutofit lnSpcReduction="10000"/>
          </a:bodyPr>
          <a:lstStyle/>
          <a:p>
            <a:r>
              <a:rPr lang="de-DE" dirty="0"/>
              <a:t>Indogermanische Wurzel </a:t>
            </a:r>
            <a:r>
              <a:rPr lang="de-DE" i="1" dirty="0"/>
              <a:t>wen (das auch im deutschen gewinnen steckt, d.h. etwas suchen, wünschen begehren)</a:t>
            </a:r>
          </a:p>
          <a:p>
            <a:r>
              <a:rPr lang="de-DE" i="1" dirty="0"/>
              <a:t>Germanisch, mittel- und althochdeutsch </a:t>
            </a:r>
            <a:r>
              <a:rPr lang="de-DE" i="1" dirty="0" err="1"/>
              <a:t>wān</a:t>
            </a:r>
            <a:r>
              <a:rPr lang="de-DE" i="1" dirty="0"/>
              <a:t>: Erwartung, Meinung, Verdacht</a:t>
            </a:r>
          </a:p>
          <a:p>
            <a:r>
              <a:rPr lang="de-DE" b="1" i="1" dirty="0"/>
              <a:t>Englisch</a:t>
            </a:r>
            <a:r>
              <a:rPr lang="de-DE" i="1" dirty="0"/>
              <a:t> Wahn : </a:t>
            </a:r>
            <a:r>
              <a:rPr lang="de-DE" i="1" dirty="0" err="1"/>
              <a:t>delusion</a:t>
            </a:r>
            <a:r>
              <a:rPr lang="de-DE" i="1" dirty="0"/>
              <a:t> von lateinisch </a:t>
            </a:r>
            <a:r>
              <a:rPr lang="de-DE" i="1" dirty="0" err="1"/>
              <a:t>deludere</a:t>
            </a:r>
            <a:r>
              <a:rPr lang="de-DE" i="1" dirty="0"/>
              <a:t> :</a:t>
            </a:r>
            <a:r>
              <a:rPr lang="de-DE" dirty="0"/>
              <a:t> vorspielen, vorgaukeln. Im Wahn erscheint den Kranken (vom Standpunkt der Mitmenschen beurteilt) eine irreelle Welt</a:t>
            </a: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40</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Paranoid Etymologie</a:t>
            </a:r>
          </a:p>
        </p:txBody>
      </p:sp>
      <p:sp>
        <p:nvSpPr>
          <p:cNvPr id="3" name="Inhaltsplatzhalter 2"/>
          <p:cNvSpPr>
            <a:spLocks noGrp="1"/>
          </p:cNvSpPr>
          <p:nvPr>
            <p:ph idx="1"/>
          </p:nvPr>
        </p:nvSpPr>
        <p:spPr/>
        <p:txBody>
          <a:bodyPr/>
          <a:lstStyle/>
          <a:p>
            <a:r>
              <a:rPr lang="de-DE" dirty="0"/>
              <a:t>Paranoid kommt aus dem griechischen; </a:t>
            </a:r>
            <a:r>
              <a:rPr lang="de-DE" b="1" dirty="0" err="1"/>
              <a:t>noid</a:t>
            </a:r>
            <a:r>
              <a:rPr lang="de-DE" dirty="0"/>
              <a:t> bedeutet Sinn, Eingebung, Vernunft</a:t>
            </a:r>
          </a:p>
          <a:p>
            <a:r>
              <a:rPr lang="de-DE" dirty="0"/>
              <a:t>Paranoid ist also eine Erkenntnis und Sinngebung, die an der allgemein mitmenschlich geteilten, gemeinsamen Erfahrung der Welt vorbeigeht</a:t>
            </a: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41</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Wahn - Paranoia</a:t>
            </a:r>
          </a:p>
        </p:txBody>
      </p:sp>
      <p:sp>
        <p:nvSpPr>
          <p:cNvPr id="3" name="Inhaltsplatzhalter 2"/>
          <p:cNvSpPr>
            <a:spLocks noGrp="1"/>
          </p:cNvSpPr>
          <p:nvPr>
            <p:ph idx="1"/>
          </p:nvPr>
        </p:nvSpPr>
        <p:spPr>
          <a:xfrm>
            <a:off x="457200" y="1600200"/>
            <a:ext cx="4154424" cy="4525963"/>
          </a:xfrm>
        </p:spPr>
        <p:txBody>
          <a:bodyPr>
            <a:normAutofit/>
          </a:bodyPr>
          <a:lstStyle/>
          <a:p>
            <a:r>
              <a:rPr lang="de-DE" sz="2400" dirty="0"/>
              <a:t>Jean Etienne </a:t>
            </a:r>
            <a:r>
              <a:rPr lang="de-DE" sz="2400" dirty="0" err="1"/>
              <a:t>Esquirol</a:t>
            </a:r>
            <a:r>
              <a:rPr lang="de-DE" sz="2400" dirty="0"/>
              <a:t> (1772-1842): Monomanien (Manie = Wahn, Mono = ein), Wahnkrankheiten mit </a:t>
            </a:r>
            <a:r>
              <a:rPr lang="de-DE" sz="2400" b="1" dirty="0"/>
              <a:t>einem</a:t>
            </a:r>
            <a:r>
              <a:rPr lang="de-DE" sz="2400" dirty="0"/>
              <a:t> Thema; bis ins 19 </a:t>
            </a:r>
            <a:r>
              <a:rPr lang="de-DE" sz="2400" dirty="0" err="1"/>
              <a:t>Jhd</a:t>
            </a:r>
            <a:r>
              <a:rPr lang="de-DE" sz="2400" dirty="0"/>
              <a:t>. wurden über 100 Formen beschrieben ohne, dass die Gemeinsamkeiten erkannt wurden</a:t>
            </a: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42</a:t>
            </a:fld>
            <a:endParaRPr lang="de-DE"/>
          </a:p>
        </p:txBody>
      </p:sp>
      <p:sp>
        <p:nvSpPr>
          <p:cNvPr id="6" name="Fußzeilenplatzhalter 5"/>
          <p:cNvSpPr>
            <a:spLocks noGrp="1"/>
          </p:cNvSpPr>
          <p:nvPr>
            <p:ph type="ftr" sz="quarter" idx="11"/>
          </p:nvPr>
        </p:nvSpPr>
        <p:spPr/>
        <p:txBody>
          <a:bodyPr/>
          <a:lstStyle/>
          <a:p>
            <a:r>
              <a:rPr lang="de-DE"/>
              <a:t>Dr. Rolf Goldbach</a:t>
            </a:r>
          </a:p>
        </p:txBody>
      </p:sp>
      <p:pic>
        <p:nvPicPr>
          <p:cNvPr id="7" name="Bild 6" descr="196_Esquirol_1827.jpg"/>
          <p:cNvPicPr>
            <a:picLocks noChangeAspect="1"/>
          </p:cNvPicPr>
          <p:nvPr/>
        </p:nvPicPr>
        <p:blipFill>
          <a:blip r:embed="rId2"/>
          <a:stretch>
            <a:fillRect/>
          </a:stretch>
        </p:blipFill>
        <p:spPr>
          <a:xfrm>
            <a:off x="4611624" y="1600200"/>
            <a:ext cx="4075176" cy="349910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Kraeplin</a:t>
            </a:r>
            <a:r>
              <a:rPr lang="de-DE" dirty="0"/>
              <a:t> Paranoia</a:t>
            </a:r>
          </a:p>
        </p:txBody>
      </p:sp>
      <p:sp>
        <p:nvSpPr>
          <p:cNvPr id="3" name="Inhaltsplatzhalter 2"/>
          <p:cNvSpPr>
            <a:spLocks noGrp="1"/>
          </p:cNvSpPr>
          <p:nvPr>
            <p:ph idx="1"/>
          </p:nvPr>
        </p:nvSpPr>
        <p:spPr>
          <a:xfrm>
            <a:off x="457200" y="1600200"/>
            <a:ext cx="6096000" cy="4525963"/>
          </a:xfrm>
        </p:spPr>
        <p:txBody>
          <a:bodyPr>
            <a:normAutofit fontScale="92500" lnSpcReduction="10000"/>
          </a:bodyPr>
          <a:lstStyle/>
          <a:p>
            <a:r>
              <a:rPr lang="de-DE" dirty="0"/>
              <a:t>Emil </a:t>
            </a:r>
            <a:r>
              <a:rPr lang="de-DE" dirty="0" err="1"/>
              <a:t>Kraeplin</a:t>
            </a:r>
            <a:r>
              <a:rPr lang="de-DE" dirty="0"/>
              <a:t>: „Suchen wir den Begriff der Paranoia zu bestimmen, so würde es sich bei Ihr um die aus inneren Ursachen erfolgende, schleichende Entwicklung eines dauernden, unerschütterlichen Wahnsystems handeln, das mit vollkommener Erhaltung der Klarheit und Ordnung im Denken, Wollen und Handeln einhergeht.</a:t>
            </a:r>
          </a:p>
          <a:p>
            <a:endParaRPr lang="de-DE" dirty="0"/>
          </a:p>
        </p:txBody>
      </p:sp>
      <p:sp>
        <p:nvSpPr>
          <p:cNvPr id="4" name="Datumsplatzhalter 3"/>
          <p:cNvSpPr>
            <a:spLocks noGrp="1"/>
          </p:cNvSpPr>
          <p:nvPr>
            <p:ph type="dt" sz="half" idx="10"/>
          </p:nvPr>
        </p:nvSpPr>
        <p:spPr/>
        <p:txBody>
          <a:bodyPr/>
          <a:lstStyle/>
          <a:p>
            <a:r>
              <a:rPr lang="de-CH"/>
              <a:t>23.07.2015</a:t>
            </a:r>
            <a:endParaRPr lang="de-DE"/>
          </a:p>
        </p:txBody>
      </p:sp>
      <p:sp>
        <p:nvSpPr>
          <p:cNvPr id="5" name="Fußzeilenplatzhalter 4"/>
          <p:cNvSpPr>
            <a:spLocks noGrp="1"/>
          </p:cNvSpPr>
          <p:nvPr>
            <p:ph type="ftr" sz="quarter" idx="11"/>
          </p:nvPr>
        </p:nvSpPr>
        <p:spPr/>
        <p:txBody>
          <a:bodyPr/>
          <a:lstStyle/>
          <a:p>
            <a:r>
              <a:rPr lang="de-DE"/>
              <a:t>Dr. Rolf Goldbach</a:t>
            </a:r>
          </a:p>
        </p:txBody>
      </p:sp>
      <p:sp>
        <p:nvSpPr>
          <p:cNvPr id="6" name="Foliennummernplatzhalter 5"/>
          <p:cNvSpPr>
            <a:spLocks noGrp="1"/>
          </p:cNvSpPr>
          <p:nvPr>
            <p:ph type="sldNum" sz="quarter" idx="12"/>
          </p:nvPr>
        </p:nvSpPr>
        <p:spPr/>
        <p:txBody>
          <a:bodyPr/>
          <a:lstStyle/>
          <a:p>
            <a:fld id="{FF5BD2F9-02AD-AE44-A89A-644776DE1E89}" type="slidenum">
              <a:rPr lang="de-DE" smtClean="0"/>
              <a:pPr/>
              <a:t>43</a:t>
            </a:fld>
            <a:endParaRPr lang="de-DE"/>
          </a:p>
        </p:txBody>
      </p:sp>
      <p:pic>
        <p:nvPicPr>
          <p:cNvPr id="7" name="Bild 6" descr="E._Kraepelin.jpg"/>
          <p:cNvPicPr>
            <a:picLocks noChangeAspect="1"/>
          </p:cNvPicPr>
          <p:nvPr/>
        </p:nvPicPr>
        <p:blipFill>
          <a:blip r:embed="rId2"/>
          <a:stretch>
            <a:fillRect/>
          </a:stretch>
        </p:blipFill>
        <p:spPr>
          <a:xfrm>
            <a:off x="6553200" y="1600200"/>
            <a:ext cx="1929384" cy="288036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Paranoia </a:t>
            </a:r>
            <a:r>
              <a:rPr lang="de-DE" dirty="0" err="1"/>
              <a:t>Kraeplin</a:t>
            </a:r>
            <a:r>
              <a:rPr lang="de-DE" dirty="0"/>
              <a:t> </a:t>
            </a:r>
            <a:r>
              <a:rPr lang="de-DE"/>
              <a:t>„Verrücktheit</a:t>
            </a:r>
            <a:r>
              <a:rPr lang="de-DE" dirty="0"/>
              <a:t>“</a:t>
            </a:r>
          </a:p>
        </p:txBody>
      </p:sp>
      <p:sp>
        <p:nvSpPr>
          <p:cNvPr id="3" name="Inhaltsplatzhalter 2"/>
          <p:cNvSpPr>
            <a:spLocks noGrp="1"/>
          </p:cNvSpPr>
          <p:nvPr>
            <p:ph idx="1"/>
          </p:nvPr>
        </p:nvSpPr>
        <p:spPr/>
        <p:txBody>
          <a:bodyPr/>
          <a:lstStyle/>
          <a:p>
            <a:r>
              <a:rPr lang="de-DE" dirty="0"/>
              <a:t>Hierbei pflegt sich jene tiefgreifende Umwandlung zu vollziehen, die man  mit dem Namen der Verrücktheit zu kennzeichnen wünschte“</a:t>
            </a:r>
          </a:p>
        </p:txBody>
      </p:sp>
      <p:sp>
        <p:nvSpPr>
          <p:cNvPr id="6" name="Datumsplatzhalter 5"/>
          <p:cNvSpPr>
            <a:spLocks noGrp="1"/>
          </p:cNvSpPr>
          <p:nvPr>
            <p:ph type="dt" sz="half" idx="10"/>
          </p:nvPr>
        </p:nvSpPr>
        <p:spPr/>
        <p:txBody>
          <a:bodyPr/>
          <a:lstStyle/>
          <a:p>
            <a:r>
              <a:rPr lang="de-CH"/>
              <a:t>23.07.2015</a:t>
            </a:r>
            <a:endParaRPr lang="de-DE"/>
          </a:p>
        </p:txBody>
      </p:sp>
      <p:sp>
        <p:nvSpPr>
          <p:cNvPr id="7" name="Foliennummernplatzhalter 6"/>
          <p:cNvSpPr>
            <a:spLocks noGrp="1"/>
          </p:cNvSpPr>
          <p:nvPr>
            <p:ph type="sldNum" sz="quarter" idx="12"/>
          </p:nvPr>
        </p:nvSpPr>
        <p:spPr/>
        <p:txBody>
          <a:bodyPr/>
          <a:lstStyle/>
          <a:p>
            <a:fld id="{FF5BD2F9-02AD-AE44-A89A-644776DE1E89}" type="slidenum">
              <a:rPr lang="de-DE" smtClean="0"/>
              <a:pPr/>
              <a:t>44</a:t>
            </a:fld>
            <a:endParaRPr lang="de-DE"/>
          </a:p>
        </p:txBody>
      </p:sp>
      <p:sp>
        <p:nvSpPr>
          <p:cNvPr id="8" name="Fußzeilenplatzhalter 7"/>
          <p:cNvSpPr>
            <a:spLocks noGrp="1"/>
          </p:cNvSpPr>
          <p:nvPr>
            <p:ph type="ftr" sz="quarter" idx="11"/>
          </p:nvPr>
        </p:nvSpPr>
        <p:spPr/>
        <p:txBody>
          <a:bodyPr/>
          <a:lstStyle/>
          <a:p>
            <a:r>
              <a:rPr lang="de-DE"/>
              <a:t>Dr. Rolf Goldbach</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dirty="0"/>
              <a:t>Die eigentliche Wirklichkeit ist nicht erfassbar, man erfasst nur einen Teil des ganzen</a:t>
            </a:r>
          </a:p>
        </p:txBody>
      </p:sp>
      <p:pic>
        <p:nvPicPr>
          <p:cNvPr id="4" name="Inhaltsplatzhalter 3" descr="1920px-Blind_monks_examining_an_elephant.jpg"/>
          <p:cNvPicPr>
            <a:picLocks noGrp="1" noChangeAspect="1"/>
          </p:cNvPicPr>
          <p:nvPr>
            <p:ph idx="1"/>
          </p:nvPr>
        </p:nvPicPr>
        <p:blipFill>
          <a:blip r:embed="rId2"/>
          <a:srcRect l="-15866" r="-15866"/>
          <a:stretch>
            <a:fillRect/>
          </a:stretch>
        </p:blipFill>
        <p:spPr>
          <a:xfrm>
            <a:off x="-926236" y="1600200"/>
            <a:ext cx="8229600" cy="4525963"/>
          </a:xfrm>
        </p:spPr>
      </p:pic>
      <p:sp>
        <p:nvSpPr>
          <p:cNvPr id="5" name="Rechteck 4"/>
          <p:cNvSpPr/>
          <p:nvPr/>
        </p:nvSpPr>
        <p:spPr>
          <a:xfrm>
            <a:off x="6350196" y="1825776"/>
            <a:ext cx="2793803" cy="369332"/>
          </a:xfrm>
          <a:prstGeom prst="rect">
            <a:avLst/>
          </a:prstGeom>
        </p:spPr>
        <p:txBody>
          <a:bodyPr wrap="square">
            <a:spAutoFit/>
          </a:bodyPr>
          <a:lstStyle/>
          <a:p>
            <a:endParaRPr lang="de-DE" dirty="0"/>
          </a:p>
        </p:txBody>
      </p:sp>
      <p:sp>
        <p:nvSpPr>
          <p:cNvPr id="6" name="Textfeld 5"/>
          <p:cNvSpPr txBox="1"/>
          <p:nvPr/>
        </p:nvSpPr>
        <p:spPr>
          <a:xfrm>
            <a:off x="6350196" y="1600201"/>
            <a:ext cx="2336604" cy="4247317"/>
          </a:xfrm>
          <a:prstGeom prst="rect">
            <a:avLst/>
          </a:prstGeom>
          <a:noFill/>
        </p:spPr>
        <p:txBody>
          <a:bodyPr wrap="square" rtlCol="0">
            <a:spAutoFit/>
          </a:bodyPr>
          <a:lstStyle/>
          <a:p>
            <a:r>
              <a:rPr lang="de-DE" sz="2800" dirty="0"/>
              <a:t>Ein Elefant ist ein:</a:t>
            </a:r>
          </a:p>
          <a:p>
            <a:endParaRPr lang="de-DE" sz="2800" dirty="0"/>
          </a:p>
          <a:p>
            <a:r>
              <a:rPr lang="de-DE" sz="2800" dirty="0"/>
              <a:t>Ein Speer</a:t>
            </a:r>
          </a:p>
          <a:p>
            <a:r>
              <a:rPr lang="de-DE" sz="2800" dirty="0"/>
              <a:t>Eine Schlange </a:t>
            </a:r>
          </a:p>
          <a:p>
            <a:r>
              <a:rPr lang="de-DE" sz="2800" dirty="0"/>
              <a:t>Ein Baum</a:t>
            </a:r>
          </a:p>
          <a:p>
            <a:r>
              <a:rPr lang="de-DE" sz="2800" dirty="0"/>
              <a:t>Ein Fächer</a:t>
            </a:r>
          </a:p>
          <a:p>
            <a:r>
              <a:rPr lang="de-DE" sz="2800" dirty="0"/>
              <a:t>Eine Wand</a:t>
            </a:r>
          </a:p>
          <a:p>
            <a:r>
              <a:rPr lang="de-DE" sz="2800" dirty="0"/>
              <a:t>Ein Seil</a:t>
            </a:r>
          </a:p>
          <a:p>
            <a:endParaRPr lang="de-DE" dirty="0"/>
          </a:p>
        </p:txBody>
      </p:sp>
      <p:sp>
        <p:nvSpPr>
          <p:cNvPr id="7" name="Datumsplatzhalter 6"/>
          <p:cNvSpPr>
            <a:spLocks noGrp="1"/>
          </p:cNvSpPr>
          <p:nvPr>
            <p:ph type="dt" sz="half" idx="10"/>
          </p:nvPr>
        </p:nvSpPr>
        <p:spPr/>
        <p:txBody>
          <a:bodyPr/>
          <a:lstStyle/>
          <a:p>
            <a:r>
              <a:rPr lang="de-CH"/>
              <a:t>23.07.2015</a:t>
            </a:r>
            <a:endParaRPr lang="de-DE"/>
          </a:p>
        </p:txBody>
      </p:sp>
      <p:sp>
        <p:nvSpPr>
          <p:cNvPr id="8" name="Foliennummernplatzhalter 7"/>
          <p:cNvSpPr>
            <a:spLocks noGrp="1"/>
          </p:cNvSpPr>
          <p:nvPr>
            <p:ph type="sldNum" sz="quarter" idx="12"/>
          </p:nvPr>
        </p:nvSpPr>
        <p:spPr/>
        <p:txBody>
          <a:bodyPr/>
          <a:lstStyle/>
          <a:p>
            <a:fld id="{FF5BD2F9-02AD-AE44-A89A-644776DE1E89}" type="slidenum">
              <a:rPr lang="de-DE" smtClean="0"/>
              <a:pPr/>
              <a:t>45</a:t>
            </a:fld>
            <a:endParaRPr lang="de-DE"/>
          </a:p>
        </p:txBody>
      </p:sp>
      <p:sp>
        <p:nvSpPr>
          <p:cNvPr id="9" name="Fußzeilenplatzhalter 8"/>
          <p:cNvSpPr>
            <a:spLocks noGrp="1"/>
          </p:cNvSpPr>
          <p:nvPr>
            <p:ph type="ftr" sz="quarter" idx="11"/>
          </p:nvPr>
        </p:nvSpPr>
        <p:spPr/>
        <p:txBody>
          <a:bodyPr/>
          <a:lstStyle/>
          <a:p>
            <a:r>
              <a:rPr lang="de-DE"/>
              <a:t>Dr. Rolf Goldbach</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7" name="Inhaltsplatzhalter 6" descr="zitat-leidet-ein-mensch-an-einer-wahnvorstellung-so-nennt-man-es-geisteskrankheit-leiden-viele-menschen-robert-m-pirsig-199846.jpg"/>
          <p:cNvPicPr>
            <a:picLocks noGrp="1" noChangeAspect="1"/>
          </p:cNvPicPr>
          <p:nvPr>
            <p:ph idx="1"/>
          </p:nvPr>
        </p:nvPicPr>
        <p:blipFill>
          <a:blip r:embed="rId2"/>
          <a:srcRect t="-8433" b="-8433"/>
          <a:stretch>
            <a:fillRect/>
          </a:stretch>
        </p:blipFill>
        <p:spPr/>
      </p:pic>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46</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Wahn Christian Scharfetter</a:t>
            </a:r>
          </a:p>
        </p:txBody>
      </p:sp>
      <p:sp>
        <p:nvSpPr>
          <p:cNvPr id="3" name="Inhaltsplatzhalter 2"/>
          <p:cNvSpPr>
            <a:spLocks noGrp="1"/>
          </p:cNvSpPr>
          <p:nvPr>
            <p:ph idx="1"/>
          </p:nvPr>
        </p:nvSpPr>
        <p:spPr/>
        <p:txBody>
          <a:bodyPr/>
          <a:lstStyle/>
          <a:p>
            <a:r>
              <a:rPr lang="de-DE" dirty="0"/>
              <a:t>Wahn ist ein privates und privatives, d.h. der Gemeinschaft entrückendes Konstrukt von Selbst und Welt mit der Folge der </a:t>
            </a:r>
            <a:r>
              <a:rPr lang="de-DE" dirty="0" err="1"/>
              <a:t>Dysfunktionalität</a:t>
            </a:r>
            <a:r>
              <a:rPr lang="de-DE" dirty="0"/>
              <a:t>, </a:t>
            </a:r>
            <a:r>
              <a:rPr lang="de-DE" dirty="0" err="1"/>
              <a:t>Infirmität</a:t>
            </a:r>
            <a:r>
              <a:rPr lang="de-DE" dirty="0"/>
              <a:t>.</a:t>
            </a: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47</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Fruchtbarer Boden für Wahnideen</a:t>
            </a:r>
            <a:br>
              <a:rPr lang="de-DE" dirty="0"/>
            </a:br>
            <a:endParaRPr lang="de-DE" dirty="0"/>
          </a:p>
        </p:txBody>
      </p:sp>
      <p:sp>
        <p:nvSpPr>
          <p:cNvPr id="3" name="Inhaltsplatzhalter 2"/>
          <p:cNvSpPr>
            <a:spLocks noGrp="1"/>
          </p:cNvSpPr>
          <p:nvPr>
            <p:ph idx="1"/>
          </p:nvPr>
        </p:nvSpPr>
        <p:spPr/>
        <p:txBody>
          <a:bodyPr>
            <a:normAutofit fontScale="92500" lnSpcReduction="10000"/>
          </a:bodyPr>
          <a:lstStyle/>
          <a:p>
            <a:r>
              <a:rPr lang="de-DE" dirty="0"/>
              <a:t>Die </a:t>
            </a:r>
            <a:r>
              <a:rPr lang="de-DE" b="1" dirty="0"/>
              <a:t>„</a:t>
            </a:r>
            <a:r>
              <a:rPr lang="de-DE" b="1" dirty="0" err="1"/>
              <a:t>Theory</a:t>
            </a:r>
            <a:r>
              <a:rPr lang="de-DE" b="1" dirty="0"/>
              <a:t> of </a:t>
            </a:r>
            <a:r>
              <a:rPr lang="de-DE" b="1" dirty="0" err="1"/>
              <a:t>Mind</a:t>
            </a:r>
            <a:r>
              <a:rPr lang="de-DE" b="1" dirty="0"/>
              <a:t>“ </a:t>
            </a:r>
            <a:r>
              <a:rPr lang="de-DE" dirty="0"/>
              <a:t>beruht auf Untersuchungen, die zeigen, dass die Emotionserkennung sowie das Erfassen von Absichten anderer Menschen bei Patienten mit Wahn beeinträchtigt ist. Diese Defizite könnten die Basis für wahnhafte Störungen bilden, denn: Wer die Absichten und Gefühle seiner Mitmenschen nicht richtig zu interpretieren weiß, wird leicht misstrauisch und Misstrauen ist ein fruchtbarer Boden für Wahnideen.</a:t>
            </a: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48</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Fruchtbarer Boden für Wahnideen</a:t>
            </a:r>
            <a:br>
              <a:rPr lang="de-DE" dirty="0"/>
            </a:br>
            <a:endParaRPr lang="de-DE" dirty="0"/>
          </a:p>
        </p:txBody>
      </p:sp>
      <p:sp>
        <p:nvSpPr>
          <p:cNvPr id="3" name="Inhaltsplatzhalter 2"/>
          <p:cNvSpPr>
            <a:spLocks noGrp="1"/>
          </p:cNvSpPr>
          <p:nvPr>
            <p:ph idx="1"/>
          </p:nvPr>
        </p:nvSpPr>
        <p:spPr/>
        <p:txBody>
          <a:bodyPr>
            <a:normAutofit fontScale="85000" lnSpcReduction="20000"/>
          </a:bodyPr>
          <a:lstStyle/>
          <a:p>
            <a:pPr>
              <a:buNone/>
            </a:pPr>
            <a:r>
              <a:rPr lang="de-DE" dirty="0"/>
              <a:t>Eine maßgebliche Rolle für das Entstehen wahnhafter Störungen scheinen auch Prozesse der Entscheidungsfindung zu spielen. Untersuchungen deuten darauf hin, dass bei Wahnkranken ein erhöhte Bereitschaft besteht, Wahrgenommenes bedingungslos als wahr zu akzeptieren, ohne es zu hinterfragen oder weitere Information zu benötigen. Dieses von gesunden Vergleichspersonen abweichende Denkmuster im Sinne eines </a:t>
            </a:r>
            <a:r>
              <a:rPr lang="de-DE" b="1" dirty="0"/>
              <a:t>„</a:t>
            </a:r>
            <a:r>
              <a:rPr lang="de-DE" b="1" dirty="0" err="1"/>
              <a:t>Jumping</a:t>
            </a:r>
            <a:r>
              <a:rPr lang="de-DE" b="1" dirty="0"/>
              <a:t> to </a:t>
            </a:r>
            <a:r>
              <a:rPr lang="de-DE" b="1" dirty="0" err="1"/>
              <a:t>Conclusions</a:t>
            </a:r>
            <a:r>
              <a:rPr lang="de-DE" b="1" dirty="0"/>
              <a:t>“ </a:t>
            </a:r>
            <a:r>
              <a:rPr lang="de-DE" dirty="0"/>
              <a:t>könnte die Basis für jene Rigidität und Unverrückbarkeit bilden, die allen Wahnstörungen zugrunde liegt.</a:t>
            </a: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49</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C059C697-0813-C6E4-42F4-6BE27C7DD17C}"/>
              </a:ext>
            </a:extLst>
          </p:cNvPr>
          <p:cNvSpPr>
            <a:spLocks noGrp="1"/>
          </p:cNvSpPr>
          <p:nvPr>
            <p:ph type="title"/>
          </p:nvPr>
        </p:nvSpPr>
        <p:spPr/>
        <p:txBody>
          <a:bodyPr/>
          <a:lstStyle/>
          <a:p>
            <a:pPr algn="l"/>
            <a:r>
              <a:rPr lang="de-DE" altLang="de-DE"/>
              <a:t>Lebenstreppe</a:t>
            </a:r>
          </a:p>
        </p:txBody>
      </p:sp>
      <p:sp>
        <p:nvSpPr>
          <p:cNvPr id="3" name="Inhaltsplatzhalter 2">
            <a:extLst>
              <a:ext uri="{FF2B5EF4-FFF2-40B4-BE49-F238E27FC236}">
                <a16:creationId xmlns:a16="http://schemas.microsoft.com/office/drawing/2014/main" id="{A171AA67-6E0E-CBDB-4DD2-44DE378187B7}"/>
              </a:ext>
            </a:extLst>
          </p:cNvPr>
          <p:cNvSpPr>
            <a:spLocks noGrp="1"/>
          </p:cNvSpPr>
          <p:nvPr>
            <p:ph idx="1"/>
          </p:nvPr>
        </p:nvSpPr>
        <p:spPr/>
        <p:txBody>
          <a:bodyPr>
            <a:normAutofit/>
          </a:bodyPr>
          <a:lstStyle/>
          <a:p>
            <a:pPr eaLnBrk="0" hangingPunct="0">
              <a:lnSpc>
                <a:spcPct val="90000"/>
              </a:lnSpc>
            </a:pPr>
            <a:r>
              <a:rPr lang="en-US" altLang="de-DE" sz="1200"/>
              <a:t>                                                                          </a:t>
            </a: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200">
              <a:latin typeface="TimesNewRoman" charset="0"/>
            </a:endParaRPr>
          </a:p>
          <a:p>
            <a:pPr eaLnBrk="0" hangingPunct="0">
              <a:lnSpc>
                <a:spcPct val="90000"/>
              </a:lnSpc>
              <a:buFont typeface="Arial" panose="020B0604020202020204" pitchFamily="34" charset="0"/>
              <a:buNone/>
            </a:pPr>
            <a:endParaRPr lang="en-US" altLang="de-DE" sz="1000">
              <a:latin typeface="TimesNewRoman" charset="0"/>
            </a:endParaRPr>
          </a:p>
          <a:p>
            <a:pPr eaLnBrk="0" hangingPunct="0">
              <a:lnSpc>
                <a:spcPct val="90000"/>
              </a:lnSpc>
              <a:buFont typeface="Arial" panose="020B0604020202020204" pitchFamily="34" charset="0"/>
              <a:buNone/>
            </a:pPr>
            <a:endParaRPr lang="en-US" altLang="de-DE" sz="1000">
              <a:latin typeface="TimesNewRoman" charset="0"/>
            </a:endParaRPr>
          </a:p>
          <a:p>
            <a:pPr eaLnBrk="0" hangingPunct="0">
              <a:lnSpc>
                <a:spcPct val="90000"/>
              </a:lnSpc>
              <a:buFont typeface="Arial" panose="020B0604020202020204" pitchFamily="34" charset="0"/>
              <a:buNone/>
            </a:pPr>
            <a:endParaRPr lang="en-US" altLang="de-DE" sz="1000">
              <a:latin typeface="TimesNewRoman" charset="0"/>
            </a:endParaRPr>
          </a:p>
          <a:p>
            <a:pPr eaLnBrk="0" hangingPunct="0">
              <a:lnSpc>
                <a:spcPct val="90000"/>
              </a:lnSpc>
              <a:buFont typeface="Arial" panose="020B0604020202020204" pitchFamily="34" charset="0"/>
              <a:buNone/>
            </a:pPr>
            <a:endParaRPr lang="en-US" altLang="de-DE" sz="1000">
              <a:latin typeface="TimesNewRoman" charset="0"/>
            </a:endParaRPr>
          </a:p>
          <a:p>
            <a:pPr eaLnBrk="0" hangingPunct="0">
              <a:lnSpc>
                <a:spcPct val="90000"/>
              </a:lnSpc>
              <a:buFont typeface="Arial" panose="020B0604020202020204" pitchFamily="34" charset="0"/>
              <a:buNone/>
            </a:pPr>
            <a:r>
              <a:rPr lang="en-US" altLang="de-DE" sz="1000">
                <a:latin typeface="TimesNewRoman" charset="0"/>
              </a:rPr>
              <a:t>Chromo-Lithographie der Fa. May (Dresden) um 1900 (entnommen aus Keller , 1998, p. 401)</a:t>
            </a:r>
            <a:endParaRPr lang="en-US" altLang="de-DE" sz="1000"/>
          </a:p>
          <a:p>
            <a:pPr>
              <a:lnSpc>
                <a:spcPct val="90000"/>
              </a:lnSpc>
            </a:pPr>
            <a:endParaRPr lang="de-DE" altLang="de-DE" sz="1200"/>
          </a:p>
        </p:txBody>
      </p:sp>
      <p:pic>
        <p:nvPicPr>
          <p:cNvPr id="15364" name="Picture 5" descr="Lebenstreppe">
            <a:extLst>
              <a:ext uri="{FF2B5EF4-FFF2-40B4-BE49-F238E27FC236}">
                <a16:creationId xmlns:a16="http://schemas.microsoft.com/office/drawing/2014/main" id="{934D862C-A3D4-96E3-3A53-C90EDE04A8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17638"/>
            <a:ext cx="5562600"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feld 4">
            <a:extLst>
              <a:ext uri="{FF2B5EF4-FFF2-40B4-BE49-F238E27FC236}">
                <a16:creationId xmlns:a16="http://schemas.microsoft.com/office/drawing/2014/main" id="{BC3A48B3-68B3-7614-2EC2-1BC79D3D0EDB}"/>
              </a:ext>
            </a:extLst>
          </p:cNvPr>
          <p:cNvSpPr txBox="1">
            <a:spLocks noChangeArrowheads="1"/>
          </p:cNvSpPr>
          <p:nvPr/>
        </p:nvSpPr>
        <p:spPr bwMode="auto">
          <a:xfrm>
            <a:off x="6019800" y="1417638"/>
            <a:ext cx="2960688"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0" hangingPunct="0"/>
            <a:r>
              <a:rPr lang="en-US" altLang="de-DE" sz="1600"/>
              <a:t>Zehen Jahr ein Kind</a:t>
            </a:r>
          </a:p>
          <a:p>
            <a:pPr eaLnBrk="0" hangingPunct="0"/>
            <a:br>
              <a:rPr lang="en-US" altLang="de-DE" sz="1600"/>
            </a:br>
            <a:r>
              <a:rPr lang="en-US" altLang="de-DE" sz="1600"/>
              <a:t>Zwanzig Jahr ein Jüngling</a:t>
            </a:r>
          </a:p>
          <a:p>
            <a:pPr eaLnBrk="0" hangingPunct="0"/>
            <a:endParaRPr lang="en-US" altLang="de-DE" sz="1600"/>
          </a:p>
          <a:p>
            <a:pPr eaLnBrk="0" hangingPunct="0"/>
            <a:r>
              <a:rPr lang="en-US" altLang="de-DE" sz="1600"/>
              <a:t>Dreißig Jahr ein Mann</a:t>
            </a:r>
            <a:br>
              <a:rPr lang="en-US" altLang="de-DE" sz="1600"/>
            </a:br>
            <a:endParaRPr lang="en-US" altLang="de-DE" sz="1600"/>
          </a:p>
          <a:p>
            <a:pPr eaLnBrk="0" hangingPunct="0"/>
            <a:r>
              <a:rPr lang="en-US" altLang="de-DE" sz="1600"/>
              <a:t>Vierzig Jahr wohlgetan</a:t>
            </a:r>
            <a:br>
              <a:rPr lang="en-US" altLang="de-DE" sz="1600"/>
            </a:br>
            <a:endParaRPr lang="en-US" altLang="de-DE" sz="1600"/>
          </a:p>
          <a:p>
            <a:pPr eaLnBrk="0" hangingPunct="0"/>
            <a:r>
              <a:rPr lang="en-US" altLang="de-DE" sz="1600"/>
              <a:t>Fünfzig Jahr stille stahn</a:t>
            </a:r>
            <a:br>
              <a:rPr lang="en-US" altLang="de-DE" sz="1600"/>
            </a:br>
            <a:endParaRPr lang="en-US" altLang="de-DE" sz="1600"/>
          </a:p>
          <a:p>
            <a:pPr eaLnBrk="0" hangingPunct="0"/>
            <a:r>
              <a:rPr lang="en-US" altLang="de-DE" sz="1600"/>
              <a:t>Sechzig Jahr geht's Alter an</a:t>
            </a:r>
            <a:br>
              <a:rPr lang="en-US" altLang="de-DE" sz="1600"/>
            </a:br>
            <a:endParaRPr lang="en-US" altLang="de-DE" sz="1600"/>
          </a:p>
          <a:p>
            <a:pPr eaLnBrk="0" hangingPunct="0"/>
            <a:r>
              <a:rPr lang="en-US" altLang="de-DE" sz="1600"/>
              <a:t>Siebzig Jahr ein Greis</a:t>
            </a:r>
            <a:br>
              <a:rPr lang="en-US" altLang="de-DE" sz="1600"/>
            </a:br>
            <a:endParaRPr lang="en-US" altLang="de-DE" sz="1600"/>
          </a:p>
          <a:p>
            <a:pPr eaLnBrk="0" hangingPunct="0"/>
            <a:r>
              <a:rPr lang="en-US" altLang="de-DE" sz="1600"/>
              <a:t>Achtzig Jahr nimmer weis</a:t>
            </a:r>
          </a:p>
          <a:p>
            <a:pPr eaLnBrk="0" hangingPunct="0"/>
            <a:endParaRPr lang="en-US" altLang="de-DE" sz="1600"/>
          </a:p>
          <a:p>
            <a:pPr eaLnBrk="0" hangingPunct="0"/>
            <a:r>
              <a:rPr lang="en-US" altLang="de-DE" sz="1600"/>
              <a:t>Neunzig Jahr der Kinder Spott</a:t>
            </a:r>
            <a:br>
              <a:rPr lang="en-US" altLang="de-DE" sz="1600"/>
            </a:br>
            <a:endParaRPr lang="en-US" altLang="de-DE" sz="1600"/>
          </a:p>
          <a:p>
            <a:pPr eaLnBrk="0" hangingPunct="0"/>
            <a:r>
              <a:rPr lang="en-US" altLang="de-DE" sz="1600"/>
              <a:t>Hundert Jahr genade Gott </a:t>
            </a:r>
          </a:p>
          <a:p>
            <a:endParaRPr lang="de-DE" altLang="de-DE"/>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Fruchtbarer Boden für Wahnideen</a:t>
            </a:r>
            <a:br>
              <a:rPr lang="de-DE" dirty="0"/>
            </a:br>
            <a:endParaRPr lang="de-DE" dirty="0"/>
          </a:p>
        </p:txBody>
      </p:sp>
      <p:sp>
        <p:nvSpPr>
          <p:cNvPr id="3" name="Inhaltsplatzhalter 2"/>
          <p:cNvSpPr>
            <a:spLocks noGrp="1"/>
          </p:cNvSpPr>
          <p:nvPr>
            <p:ph idx="1"/>
          </p:nvPr>
        </p:nvSpPr>
        <p:spPr/>
        <p:txBody>
          <a:bodyPr>
            <a:normAutofit fontScale="85000" lnSpcReduction="10000"/>
          </a:bodyPr>
          <a:lstStyle/>
          <a:p>
            <a:pPr>
              <a:buNone/>
            </a:pPr>
            <a:r>
              <a:rPr lang="de-DE" dirty="0"/>
              <a:t>Das</a:t>
            </a:r>
            <a:r>
              <a:rPr lang="de-DE" b="1" dirty="0"/>
              <a:t> „Konzept der negativen </a:t>
            </a:r>
            <a:r>
              <a:rPr lang="de-DE" b="1" dirty="0" err="1"/>
              <a:t>Außenattribuierung</a:t>
            </a:r>
            <a:r>
              <a:rPr lang="de-DE" b="1" dirty="0"/>
              <a:t>“ </a:t>
            </a:r>
            <a:r>
              <a:rPr lang="de-DE" dirty="0"/>
              <a:t>versteht Wahn als Möglichkeit zur Stabilisierung eines fragilen Selbstbilds. Das heißt, es besteht eine Tendenz, für negative Ereignisse ausschließlich externe Gegebenheiten bzw. andere Personen verantwortlich zu machen. Das führt letztlich dazu, dass sich der Wahnkranke allseits von Bedrohlichkeiten umgeben sieht. Von der feindlichen Umwelt sind nur negative Handlungen zu erwarten, die den paranoiden </a:t>
            </a:r>
            <a:r>
              <a:rPr lang="de-DE" dirty="0" err="1"/>
              <a:t>externalisierenden</a:t>
            </a:r>
            <a:r>
              <a:rPr lang="de-DE" dirty="0"/>
              <a:t> </a:t>
            </a:r>
            <a:r>
              <a:rPr lang="de-DE" dirty="0" err="1"/>
              <a:t>Attribuierungsstil</a:t>
            </a:r>
            <a:r>
              <a:rPr lang="de-DE" dirty="0"/>
              <a:t> im Sinne eines Teufelskreises immer wieder neu bestätigen.</a:t>
            </a: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50</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Wahn (Einfluss der Persönlichkeit)</a:t>
            </a:r>
          </a:p>
        </p:txBody>
      </p:sp>
      <p:sp>
        <p:nvSpPr>
          <p:cNvPr id="3" name="Inhaltsplatzhalter 2"/>
          <p:cNvSpPr>
            <a:spLocks noGrp="1"/>
          </p:cNvSpPr>
          <p:nvPr>
            <p:ph idx="1"/>
          </p:nvPr>
        </p:nvSpPr>
        <p:spPr/>
        <p:txBody>
          <a:bodyPr/>
          <a:lstStyle/>
          <a:p>
            <a:r>
              <a:rPr lang="de-DE" dirty="0"/>
              <a:t>Ernst Kretschmer: sensitiver Beziehungswahn: der Kranke bezieht alle in seiner Umgebung denkbaren Vorgänge auf sich und misst ihnen eine besondere Bedeutung bei. Der Beziehungswahn steht oft am Anfang einer Wahnbildung. Wenn die Wahnentwicklung fortschreitet treten meist andere Themen hinzu, insbesondere Beeinträchtigungs- und Verfolgungswahn</a:t>
            </a: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51</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Häufige Monomanien im Alter</a:t>
            </a:r>
          </a:p>
        </p:txBody>
      </p:sp>
      <p:sp>
        <p:nvSpPr>
          <p:cNvPr id="3" name="Inhaltsplatzhalter 2"/>
          <p:cNvSpPr>
            <a:spLocks noGrp="1"/>
          </p:cNvSpPr>
          <p:nvPr>
            <p:ph idx="1"/>
          </p:nvPr>
        </p:nvSpPr>
        <p:spPr/>
        <p:txBody>
          <a:bodyPr>
            <a:normAutofit fontScale="77500" lnSpcReduction="20000"/>
          </a:bodyPr>
          <a:lstStyle/>
          <a:p>
            <a:r>
              <a:rPr lang="de-DE" dirty="0"/>
              <a:t>Liebeswahn (de </a:t>
            </a:r>
            <a:r>
              <a:rPr lang="de-DE" dirty="0" err="1"/>
              <a:t>Clerambault</a:t>
            </a:r>
            <a:r>
              <a:rPr lang="de-DE" dirty="0"/>
              <a:t> Syndrom)</a:t>
            </a:r>
          </a:p>
          <a:p>
            <a:r>
              <a:rPr lang="de-DE" dirty="0"/>
              <a:t>Eifersuchtswahn (Othello Syndrom)</a:t>
            </a:r>
          </a:p>
          <a:p>
            <a:r>
              <a:rPr lang="de-DE" dirty="0"/>
              <a:t>Personenverkennung (</a:t>
            </a:r>
            <a:r>
              <a:rPr lang="de-DE" dirty="0" err="1"/>
              <a:t>Capgras</a:t>
            </a:r>
            <a:r>
              <a:rPr lang="de-DE" dirty="0"/>
              <a:t>, </a:t>
            </a:r>
            <a:r>
              <a:rPr lang="de-DE" dirty="0" err="1"/>
              <a:t>Fregoli</a:t>
            </a:r>
            <a:r>
              <a:rPr lang="de-DE" dirty="0"/>
              <a:t> Syndrom)</a:t>
            </a:r>
          </a:p>
          <a:p>
            <a:r>
              <a:rPr lang="de-DE" dirty="0"/>
              <a:t>Hypochondrischer Wahn</a:t>
            </a:r>
          </a:p>
          <a:p>
            <a:r>
              <a:rPr lang="de-DE" dirty="0"/>
              <a:t>Verfolgungswahn bei sensorischen Defiziten</a:t>
            </a:r>
          </a:p>
          <a:p>
            <a:r>
              <a:rPr lang="de-DE" dirty="0" err="1"/>
              <a:t>Dermatozoenwahn</a:t>
            </a:r>
            <a:endParaRPr lang="de-DE" dirty="0"/>
          </a:p>
          <a:p>
            <a:r>
              <a:rPr lang="de-DE" dirty="0"/>
              <a:t>Induzierter Wahn (</a:t>
            </a:r>
            <a:r>
              <a:rPr lang="de-DE" dirty="0" err="1"/>
              <a:t>folie</a:t>
            </a:r>
            <a:r>
              <a:rPr lang="de-DE" dirty="0"/>
              <a:t> a deux)</a:t>
            </a:r>
          </a:p>
          <a:p>
            <a:pPr>
              <a:buNone/>
            </a:pPr>
            <a:r>
              <a:rPr lang="de-DE" dirty="0"/>
              <a:t>		</a:t>
            </a:r>
          </a:p>
          <a:p>
            <a:pPr>
              <a:buNone/>
            </a:pPr>
            <a:r>
              <a:rPr lang="de-DE" dirty="0"/>
              <a:t>	In Zusammenhang mit depressiven Syndromen z.B.</a:t>
            </a:r>
          </a:p>
          <a:p>
            <a:r>
              <a:rPr lang="de-DE" dirty="0"/>
              <a:t>Schuldwahn</a:t>
            </a:r>
          </a:p>
          <a:p>
            <a:r>
              <a:rPr lang="de-DE" dirty="0"/>
              <a:t>Nihilistischer Wahn</a:t>
            </a:r>
          </a:p>
          <a:p>
            <a:endParaRPr lang="de-DE" dirty="0"/>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52</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Ursächlich Wirksame Faktoren</a:t>
            </a:r>
          </a:p>
        </p:txBody>
      </p:sp>
      <p:sp>
        <p:nvSpPr>
          <p:cNvPr id="3" name="Inhaltsplatzhalter 2"/>
          <p:cNvSpPr>
            <a:spLocks noGrp="1"/>
          </p:cNvSpPr>
          <p:nvPr>
            <p:ph idx="1"/>
          </p:nvPr>
        </p:nvSpPr>
        <p:spPr/>
        <p:txBody>
          <a:bodyPr/>
          <a:lstStyle/>
          <a:p>
            <a:r>
              <a:rPr lang="de-DE" dirty="0"/>
              <a:t>Primärpersönlichkeit </a:t>
            </a:r>
          </a:p>
          <a:p>
            <a:r>
              <a:rPr lang="de-DE" dirty="0"/>
              <a:t>Soziale Isolation, Emigration</a:t>
            </a:r>
          </a:p>
          <a:p>
            <a:r>
              <a:rPr lang="de-DE" dirty="0"/>
              <a:t>Sensorische Beeinträchtigung</a:t>
            </a:r>
          </a:p>
          <a:p>
            <a:r>
              <a:rPr lang="de-DE" dirty="0"/>
              <a:t>(leichte) kognitive Störungen</a:t>
            </a:r>
          </a:p>
          <a:p>
            <a:r>
              <a:rPr lang="de-DE" dirty="0"/>
              <a:t>Neurodegenerative Veränderungen</a:t>
            </a:r>
          </a:p>
        </p:txBody>
      </p:sp>
      <p:sp>
        <p:nvSpPr>
          <p:cNvPr id="4" name="Datumsplatzhalter 3"/>
          <p:cNvSpPr>
            <a:spLocks noGrp="1"/>
          </p:cNvSpPr>
          <p:nvPr>
            <p:ph type="dt" sz="half" idx="10"/>
          </p:nvPr>
        </p:nvSpPr>
        <p:spPr/>
        <p:txBody>
          <a:bodyPr/>
          <a:lstStyle/>
          <a:p>
            <a:r>
              <a:rPr lang="de-CH"/>
              <a:t>23.07.2015</a:t>
            </a:r>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53</a:t>
            </a:fld>
            <a:endParaRPr lang="de-DE"/>
          </a:p>
        </p:txBody>
      </p:sp>
      <p:sp>
        <p:nvSpPr>
          <p:cNvPr id="6" name="Fußzeilenplatzhalter 5"/>
          <p:cNvSpPr>
            <a:spLocks noGrp="1"/>
          </p:cNvSpPr>
          <p:nvPr>
            <p:ph type="ftr" sz="quarter" idx="11"/>
          </p:nvPr>
        </p:nvSpPr>
        <p:spPr/>
        <p:txBody>
          <a:bodyPr/>
          <a:lstStyle/>
          <a:p>
            <a:r>
              <a:rPr lang="de-DE"/>
              <a:t>Dr. Rolf Goldbach</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Therapie bei Wahn</a:t>
            </a:r>
          </a:p>
        </p:txBody>
      </p:sp>
      <p:sp>
        <p:nvSpPr>
          <p:cNvPr id="3" name="Inhaltsplatzhalter 2"/>
          <p:cNvSpPr>
            <a:spLocks noGrp="1"/>
          </p:cNvSpPr>
          <p:nvPr>
            <p:ph idx="1"/>
          </p:nvPr>
        </p:nvSpPr>
        <p:spPr/>
        <p:txBody>
          <a:bodyPr/>
          <a:lstStyle/>
          <a:p>
            <a:r>
              <a:rPr lang="de-CH" dirty="0"/>
              <a:t>Verständnisvolle Beziehung aufbauen (Verständnis für Affekte – nicht für den Wahn)</a:t>
            </a:r>
          </a:p>
          <a:p>
            <a:r>
              <a:rPr lang="de-CH" dirty="0"/>
              <a:t>Soziale Kompetenzen erarbeiten, Motivation soziales Netzwerk zu stärken</a:t>
            </a:r>
          </a:p>
          <a:p>
            <a:r>
              <a:rPr lang="de-CH" dirty="0"/>
              <a:t>Medikamente: Antidepressiva, Neuroleptika</a:t>
            </a:r>
          </a:p>
        </p:txBody>
      </p:sp>
      <p:sp>
        <p:nvSpPr>
          <p:cNvPr id="4" name="Datumsplatzhalter 3"/>
          <p:cNvSpPr>
            <a:spLocks noGrp="1"/>
          </p:cNvSpPr>
          <p:nvPr>
            <p:ph type="dt" sz="half" idx="10"/>
          </p:nvPr>
        </p:nvSpPr>
        <p:spPr/>
        <p:txBody>
          <a:bodyPr/>
          <a:lstStyle/>
          <a:p>
            <a:fld id="{D1E85D6D-B207-734A-8A58-5AFADAC57111}" type="datetime1">
              <a:rPr lang="de-DE" smtClean="0"/>
              <a:pPr/>
              <a:t>03.05.2022</a:t>
            </a:fld>
            <a:endParaRPr lang="de-DE"/>
          </a:p>
        </p:txBody>
      </p:sp>
      <p:sp>
        <p:nvSpPr>
          <p:cNvPr id="5" name="Foliennummernplatzhalter 4"/>
          <p:cNvSpPr>
            <a:spLocks noGrp="1"/>
          </p:cNvSpPr>
          <p:nvPr>
            <p:ph type="sldNum" sz="quarter" idx="12"/>
          </p:nvPr>
        </p:nvSpPr>
        <p:spPr/>
        <p:txBody>
          <a:bodyPr/>
          <a:lstStyle/>
          <a:p>
            <a:fld id="{FF5BD2F9-02AD-AE44-A89A-644776DE1E89}" type="slidenum">
              <a:rPr lang="de-DE" smtClean="0"/>
              <a:pPr/>
              <a:t>54</a:t>
            </a:fld>
            <a:endParaRPr lang="de-DE"/>
          </a:p>
        </p:txBody>
      </p:sp>
      <p:sp>
        <p:nvSpPr>
          <p:cNvPr id="6" name="Fußzeilenplatzhalter 5"/>
          <p:cNvSpPr>
            <a:spLocks noGrp="1"/>
          </p:cNvSpPr>
          <p:nvPr>
            <p:ph type="ftr" sz="quarter" idx="11"/>
          </p:nvPr>
        </p:nvSpPr>
        <p:spPr/>
        <p:txBody>
          <a:bodyPr/>
          <a:lstStyle/>
          <a:p>
            <a:r>
              <a:rPr lang="de-DE"/>
              <a:t>Dr. Rolf Goldbach</a:t>
            </a:r>
          </a:p>
        </p:txBody>
      </p:sp>
    </p:spTree>
    <p:extLst>
      <p:ext uri="{BB962C8B-B14F-4D97-AF65-F5344CB8AC3E}">
        <p14:creationId xmlns:p14="http://schemas.microsoft.com/office/powerpoint/2010/main" val="872490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 wähnte sich in Sicherheit</a:t>
            </a:r>
          </a:p>
        </p:txBody>
      </p:sp>
      <p:pic>
        <p:nvPicPr>
          <p:cNvPr id="7" name="Inhaltsplatzhalter 6" descr="Ivo-Tiger.jpg"/>
          <p:cNvPicPr>
            <a:picLocks noGrp="1" noChangeAspect="1"/>
          </p:cNvPicPr>
          <p:nvPr>
            <p:ph idx="1"/>
          </p:nvPr>
        </p:nvPicPr>
        <p:blipFill>
          <a:blip r:embed="rId2"/>
          <a:srcRect l="-10087" r="-10087"/>
          <a:stretch>
            <a:fillRect/>
          </a:stretch>
        </p:blipFill>
        <p:spPr/>
      </p:pic>
      <p:sp>
        <p:nvSpPr>
          <p:cNvPr id="4" name="Datumsplatzhalter 3"/>
          <p:cNvSpPr>
            <a:spLocks noGrp="1"/>
          </p:cNvSpPr>
          <p:nvPr>
            <p:ph type="dt" sz="half" idx="10"/>
          </p:nvPr>
        </p:nvSpPr>
        <p:spPr/>
        <p:txBody>
          <a:bodyPr/>
          <a:lstStyle/>
          <a:p>
            <a:r>
              <a:rPr lang="de-CH"/>
              <a:t>23.07.2015</a:t>
            </a:r>
            <a:endParaRPr lang="de-DE"/>
          </a:p>
        </p:txBody>
      </p:sp>
      <p:sp>
        <p:nvSpPr>
          <p:cNvPr id="5" name="Fußzeilenplatzhalter 4"/>
          <p:cNvSpPr>
            <a:spLocks noGrp="1"/>
          </p:cNvSpPr>
          <p:nvPr>
            <p:ph type="ftr" sz="quarter" idx="11"/>
          </p:nvPr>
        </p:nvSpPr>
        <p:spPr/>
        <p:txBody>
          <a:bodyPr/>
          <a:lstStyle/>
          <a:p>
            <a:r>
              <a:rPr lang="de-DE"/>
              <a:t>Dr. Rolf Goldbach</a:t>
            </a:r>
          </a:p>
        </p:txBody>
      </p:sp>
      <p:sp>
        <p:nvSpPr>
          <p:cNvPr id="6" name="Foliennummernplatzhalter 5"/>
          <p:cNvSpPr>
            <a:spLocks noGrp="1"/>
          </p:cNvSpPr>
          <p:nvPr>
            <p:ph type="sldNum" sz="quarter" idx="12"/>
          </p:nvPr>
        </p:nvSpPr>
        <p:spPr/>
        <p:txBody>
          <a:bodyPr/>
          <a:lstStyle/>
          <a:p>
            <a:fld id="{FF5BD2F9-02AD-AE44-A89A-644776DE1E89}" type="slidenum">
              <a:rPr lang="de-DE" smtClean="0"/>
              <a:pPr/>
              <a:t>55</a:t>
            </a:fld>
            <a:endParaRPr lang="de-DE"/>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a:extLst>
              <a:ext uri="{FF2B5EF4-FFF2-40B4-BE49-F238E27FC236}">
                <a16:creationId xmlns:a16="http://schemas.microsoft.com/office/drawing/2014/main" id="{076F922F-2284-3D61-A66B-761F37C74B7C}"/>
              </a:ext>
            </a:extLst>
          </p:cNvPr>
          <p:cNvSpPr>
            <a:spLocks noGrp="1"/>
          </p:cNvSpPr>
          <p:nvPr>
            <p:ph type="title" idx="4294967295"/>
          </p:nvPr>
        </p:nvSpPr>
        <p:spPr>
          <a:xfrm>
            <a:off x="0" y="342900"/>
            <a:ext cx="9144000" cy="2270125"/>
          </a:xfrm>
        </p:spPr>
        <p:txBody>
          <a:bodyPr lIns="82918" tIns="41459" rIns="82918" bIns="41459" anchor="t"/>
          <a:lstStyle/>
          <a:p>
            <a:pPr eaLnBrk="1" hangingPunct="1"/>
            <a:r>
              <a:rPr lang="de-DE" altLang="de-DE" sz="6000"/>
              <a:t>Vielen Dank für die </a:t>
            </a:r>
            <a:br>
              <a:rPr lang="de-DE" altLang="de-DE" sz="6000"/>
            </a:br>
            <a:r>
              <a:rPr lang="de-DE" altLang="de-DE" sz="6000"/>
              <a:t>Aufmerksamkeit</a:t>
            </a:r>
          </a:p>
        </p:txBody>
      </p:sp>
      <p:sp>
        <p:nvSpPr>
          <p:cNvPr id="29699" name="Textfeld 6">
            <a:extLst>
              <a:ext uri="{FF2B5EF4-FFF2-40B4-BE49-F238E27FC236}">
                <a16:creationId xmlns:a16="http://schemas.microsoft.com/office/drawing/2014/main" id="{D8DBEBDD-F19E-ACF2-A03C-CD6027E97715}"/>
              </a:ext>
            </a:extLst>
          </p:cNvPr>
          <p:cNvSpPr txBox="1">
            <a:spLocks noChangeArrowheads="1"/>
          </p:cNvSpPr>
          <p:nvPr/>
        </p:nvSpPr>
        <p:spPr bwMode="auto">
          <a:xfrm>
            <a:off x="566738" y="5143500"/>
            <a:ext cx="2738437"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de-DE" altLang="de-DE" sz="1000"/>
              <a:t>Dr. med. Rolf Goldbach</a:t>
            </a:r>
          </a:p>
          <a:p>
            <a:pPr eaLnBrk="1" hangingPunct="1">
              <a:spcBef>
                <a:spcPct val="0"/>
              </a:spcBef>
              <a:buFontTx/>
              <a:buNone/>
            </a:pPr>
            <a:r>
              <a:rPr lang="de-DE" altLang="de-DE" sz="1000"/>
              <a:t>Facharzt für Psychiatrie und Psychotherapie, </a:t>
            </a:r>
          </a:p>
          <a:p>
            <a:pPr eaLnBrk="1" hangingPunct="1">
              <a:spcBef>
                <a:spcPct val="0"/>
              </a:spcBef>
              <a:buFontTx/>
              <a:buNone/>
            </a:pPr>
            <a:r>
              <a:rPr lang="de-DE" altLang="de-DE" sz="1000"/>
              <a:t>Alterspsychiatrie und Facharzt für Neurologie </a:t>
            </a:r>
          </a:p>
          <a:p>
            <a:pPr eaLnBrk="1" hangingPunct="1">
              <a:spcBef>
                <a:spcPct val="0"/>
              </a:spcBef>
              <a:buFontTx/>
              <a:buNone/>
            </a:pPr>
            <a:r>
              <a:rPr lang="de-DE" altLang="de-DE" sz="1000"/>
              <a:t>Geriatrischer Dienst der Stadt Zürich</a:t>
            </a:r>
          </a:p>
          <a:p>
            <a:pPr eaLnBrk="1" hangingPunct="1">
              <a:spcBef>
                <a:spcPct val="0"/>
              </a:spcBef>
              <a:buFontTx/>
              <a:buNone/>
            </a:pPr>
            <a:r>
              <a:rPr lang="de-DE" altLang="de-DE" sz="1000"/>
              <a:t>Emil Klöti Strasse 14</a:t>
            </a:r>
          </a:p>
          <a:p>
            <a:pPr eaLnBrk="1" hangingPunct="1">
              <a:spcBef>
                <a:spcPct val="0"/>
              </a:spcBef>
              <a:buFontTx/>
              <a:buNone/>
            </a:pPr>
            <a:r>
              <a:rPr lang="de-DE" altLang="de-DE" sz="1000"/>
              <a:t>8037 Zürich</a:t>
            </a:r>
          </a:p>
          <a:p>
            <a:pPr eaLnBrk="1" hangingPunct="1">
              <a:spcBef>
                <a:spcPct val="0"/>
              </a:spcBef>
              <a:buFontTx/>
              <a:buNone/>
            </a:pPr>
            <a:endParaRPr lang="de-DE" altLang="de-DE" sz="1000"/>
          </a:p>
        </p:txBody>
      </p:sp>
      <p:pic>
        <p:nvPicPr>
          <p:cNvPr id="29700" name="Grafik 2">
            <a:extLst>
              <a:ext uri="{FF2B5EF4-FFF2-40B4-BE49-F238E27FC236}">
                <a16:creationId xmlns:a16="http://schemas.microsoft.com/office/drawing/2014/main" id="{9F312E9E-F0BB-500A-15FA-8ADC32B1DE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9638" y="2114550"/>
            <a:ext cx="513715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Datumsplatzhalter 4">
            <a:extLst>
              <a:ext uri="{FF2B5EF4-FFF2-40B4-BE49-F238E27FC236}">
                <a16:creationId xmlns:a16="http://schemas.microsoft.com/office/drawing/2014/main" id="{5834B159-8BF1-4293-4D00-C51E4F892AD2}"/>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6D0E43BC-3963-3943-8847-613AFFBDA78D}" type="datetime1">
              <a:rPr lang="de-CH" altLang="de-DE" sz="1200" smtClean="0">
                <a:solidFill>
                  <a:srgbClr val="898989"/>
                </a:solidFill>
              </a:rPr>
              <a:pPr>
                <a:spcBef>
                  <a:spcPct val="0"/>
                </a:spcBef>
                <a:buFontTx/>
                <a:buNone/>
              </a:pPr>
              <a:t>03.05.2022</a:t>
            </a:fld>
            <a:endParaRPr lang="de-DE" altLang="de-DE" sz="1200">
              <a:solidFill>
                <a:srgbClr val="898989"/>
              </a:solidFill>
            </a:endParaRPr>
          </a:p>
        </p:txBody>
      </p:sp>
      <p:sp>
        <p:nvSpPr>
          <p:cNvPr id="29702" name="Foliennummernplatzhalter 5">
            <a:extLst>
              <a:ext uri="{FF2B5EF4-FFF2-40B4-BE49-F238E27FC236}">
                <a16:creationId xmlns:a16="http://schemas.microsoft.com/office/drawing/2014/main" id="{1A45CA41-6742-8294-D453-263F03A7C7E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9EA930A1-3E0B-8F46-8D4A-61C9C4C250CB}" type="slidenum">
              <a:rPr lang="de-DE" altLang="de-DE" sz="1200">
                <a:solidFill>
                  <a:srgbClr val="898989"/>
                </a:solidFill>
              </a:rPr>
              <a:pPr>
                <a:spcBef>
                  <a:spcPct val="0"/>
                </a:spcBef>
                <a:buFontTx/>
                <a:buNone/>
              </a:pPr>
              <a:t>56</a:t>
            </a:fld>
            <a:endParaRPr lang="de-DE" altLang="de-DE" sz="1200">
              <a:solidFill>
                <a:srgbClr val="898989"/>
              </a:solidFill>
            </a:endParaRPr>
          </a:p>
        </p:txBody>
      </p:sp>
      <p:sp>
        <p:nvSpPr>
          <p:cNvPr id="29703" name="Fußzeilenplatzhalter 6">
            <a:extLst>
              <a:ext uri="{FF2B5EF4-FFF2-40B4-BE49-F238E27FC236}">
                <a16:creationId xmlns:a16="http://schemas.microsoft.com/office/drawing/2014/main" id="{9C5306A1-E16B-E162-A563-5EB043267B7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de-DE" altLang="de-DE" sz="1200">
                <a:solidFill>
                  <a:srgbClr val="898989"/>
                </a:solidFill>
              </a:rPr>
              <a:t>Dr. Rolf Goldbach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AC36EC10-87E9-9AD9-9776-50942282AF50}"/>
              </a:ext>
            </a:extLst>
          </p:cNvPr>
          <p:cNvSpPr>
            <a:spLocks noGrp="1"/>
          </p:cNvSpPr>
          <p:nvPr>
            <p:ph type="title"/>
          </p:nvPr>
        </p:nvSpPr>
        <p:spPr/>
        <p:txBody>
          <a:bodyPr/>
          <a:lstStyle/>
          <a:p>
            <a:r>
              <a:rPr lang="de-DE" altLang="de-DE"/>
              <a:t>Überalterung</a:t>
            </a:r>
          </a:p>
        </p:txBody>
      </p:sp>
      <p:sp>
        <p:nvSpPr>
          <p:cNvPr id="11" name="Datumsplatzhalter 10">
            <a:extLst>
              <a:ext uri="{FF2B5EF4-FFF2-40B4-BE49-F238E27FC236}">
                <a16:creationId xmlns:a16="http://schemas.microsoft.com/office/drawing/2014/main" id="{7992F0CC-46AE-DE42-73DF-A2458A934371}"/>
              </a:ext>
            </a:extLst>
          </p:cNvPr>
          <p:cNvSpPr>
            <a:spLocks noGrp="1"/>
          </p:cNvSpPr>
          <p:nvPr>
            <p:ph type="dt" sz="quarter" idx="10"/>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CH" altLang="de-DE">
                <a:solidFill>
                  <a:srgbClr val="898989"/>
                </a:solidFill>
              </a:rPr>
              <a:t>21.04.2009</a:t>
            </a:r>
            <a:endParaRPr lang="de-DE" altLang="de-DE">
              <a:solidFill>
                <a:srgbClr val="898989"/>
              </a:solidFill>
            </a:endParaRPr>
          </a:p>
        </p:txBody>
      </p:sp>
      <p:sp>
        <p:nvSpPr>
          <p:cNvPr id="12" name="Fußzeilenplatzhalter 11">
            <a:extLst>
              <a:ext uri="{FF2B5EF4-FFF2-40B4-BE49-F238E27FC236}">
                <a16:creationId xmlns:a16="http://schemas.microsoft.com/office/drawing/2014/main" id="{5AE02122-A6E2-2990-DBFF-49CDE62BCFA3}"/>
              </a:ext>
            </a:extLst>
          </p:cNvPr>
          <p:cNvSpPr>
            <a:spLocks noGrp="1"/>
          </p:cNvSpPr>
          <p:nvPr>
            <p:ph type="ftr" sz="quarter" idx="11"/>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DE" altLang="de-DE">
                <a:solidFill>
                  <a:srgbClr val="898989"/>
                </a:solidFill>
              </a:rPr>
              <a:t>Dr. Rolf Goldbach</a:t>
            </a:r>
          </a:p>
        </p:txBody>
      </p:sp>
      <p:sp>
        <p:nvSpPr>
          <p:cNvPr id="13" name="Foliennummernplatzhalter 12">
            <a:extLst>
              <a:ext uri="{FF2B5EF4-FFF2-40B4-BE49-F238E27FC236}">
                <a16:creationId xmlns:a16="http://schemas.microsoft.com/office/drawing/2014/main" id="{564203EC-897B-E395-6D06-816695D5BCBB}"/>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7CEED44-2422-6C42-85FE-C74598B82E45}" type="slidenum">
              <a:rPr lang="de-DE" altLang="de-DE">
                <a:solidFill>
                  <a:srgbClr val="898989"/>
                </a:solidFill>
              </a:rPr>
              <a:pPr/>
              <a:t>6</a:t>
            </a:fld>
            <a:endParaRPr lang="de-DE" altLang="de-DE">
              <a:solidFill>
                <a:srgbClr val="898989"/>
              </a:solidFill>
            </a:endParaRPr>
          </a:p>
        </p:txBody>
      </p:sp>
      <p:pic>
        <p:nvPicPr>
          <p:cNvPr id="18438" name="Bild 3">
            <a:extLst>
              <a:ext uri="{FF2B5EF4-FFF2-40B4-BE49-F238E27FC236}">
                <a16:creationId xmlns:a16="http://schemas.microsoft.com/office/drawing/2014/main" id="{FE05B45D-50B5-1417-7BA7-886CC72BB9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99663" y="1606550"/>
            <a:ext cx="11176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Bild 4">
            <a:extLst>
              <a:ext uri="{FF2B5EF4-FFF2-40B4-BE49-F238E27FC236}">
                <a16:creationId xmlns:a16="http://schemas.microsoft.com/office/drawing/2014/main" id="{A2089FB9-DA9B-B00F-99B4-635750D196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5838" y="2982913"/>
            <a:ext cx="1295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Bild 6">
            <a:extLst>
              <a:ext uri="{FF2B5EF4-FFF2-40B4-BE49-F238E27FC236}">
                <a16:creationId xmlns:a16="http://schemas.microsoft.com/office/drawing/2014/main" id="{FCDBA935-A1EC-7FAD-8560-6A13B37344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828800"/>
            <a:ext cx="31242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Bild 7">
            <a:extLst>
              <a:ext uri="{FF2B5EF4-FFF2-40B4-BE49-F238E27FC236}">
                <a16:creationId xmlns:a16="http://schemas.microsoft.com/office/drawing/2014/main" id="{C090880A-0138-A9A4-B99A-5B2E3357FEB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814513"/>
            <a:ext cx="24638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feld 8">
            <a:extLst>
              <a:ext uri="{FF2B5EF4-FFF2-40B4-BE49-F238E27FC236}">
                <a16:creationId xmlns:a16="http://schemas.microsoft.com/office/drawing/2014/main" id="{10160AE3-9C95-1949-F18A-D7084CF7A926}"/>
              </a:ext>
            </a:extLst>
          </p:cNvPr>
          <p:cNvSpPr txBox="1">
            <a:spLocks noChangeArrowheads="1"/>
          </p:cNvSpPr>
          <p:nvPr/>
        </p:nvSpPr>
        <p:spPr bwMode="auto">
          <a:xfrm>
            <a:off x="7645400" y="1814513"/>
            <a:ext cx="1498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DE" altLang="de-DE"/>
              <a:t>Auguste Deter starb 1906</a:t>
            </a:r>
          </a:p>
          <a:p>
            <a:r>
              <a:rPr lang="de-DE" altLang="de-DE"/>
              <a:t>Im Alter von 55 Jahren an Demenz</a:t>
            </a:r>
          </a:p>
        </p:txBody>
      </p:sp>
      <p:sp>
        <p:nvSpPr>
          <p:cNvPr id="18443" name="Textfeld 9">
            <a:extLst>
              <a:ext uri="{FF2B5EF4-FFF2-40B4-BE49-F238E27FC236}">
                <a16:creationId xmlns:a16="http://schemas.microsoft.com/office/drawing/2014/main" id="{FE45BBC9-51EC-53FF-3647-71419EBD0E00}"/>
              </a:ext>
            </a:extLst>
          </p:cNvPr>
          <p:cNvSpPr txBox="1">
            <a:spLocks noChangeArrowheads="1"/>
          </p:cNvSpPr>
          <p:nvPr/>
        </p:nvSpPr>
        <p:spPr bwMode="auto">
          <a:xfrm>
            <a:off x="3276600" y="1814513"/>
            <a:ext cx="1905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37931725" indent="-37474525">
              <a:defRPr>
                <a:solidFill>
                  <a:schemeClr val="tx1"/>
                </a:solidFill>
                <a:latin typeface="Calibri" panose="020F0502020204030204" pitchFamily="34" charset="0"/>
                <a:ea typeface="ＭＳ Ｐゴシック" panose="020B0600070205080204" pitchFamily="34" charset="-128"/>
              </a:defRPr>
            </a:lvl2pPr>
            <a:lvl3pPr>
              <a:defRPr>
                <a:solidFill>
                  <a:schemeClr val="tx1"/>
                </a:solidFill>
                <a:latin typeface="Calibri" panose="020F0502020204030204" pitchFamily="34" charset="0"/>
                <a:ea typeface="ＭＳ Ｐゴシック" panose="020B0600070205080204" pitchFamily="34" charset="-128"/>
              </a:defRPr>
            </a:lvl3pPr>
            <a:lvl4pPr>
              <a:defRPr>
                <a:solidFill>
                  <a:schemeClr val="tx1"/>
                </a:solidFill>
                <a:latin typeface="Calibri" panose="020F0502020204030204" pitchFamily="34" charset="0"/>
                <a:ea typeface="ＭＳ Ｐゴシック" panose="020B0600070205080204" pitchFamily="34" charset="-128"/>
              </a:defRPr>
            </a:lvl4pPr>
            <a:lvl5pPr>
              <a:defRPr>
                <a:solidFill>
                  <a:schemeClr val="tx1"/>
                </a:solidFill>
                <a:latin typeface="Calibri" panose="020F0502020204030204" pitchFamily="34" charset="0"/>
                <a:ea typeface="ＭＳ Ｐゴシック"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de-DE" altLang="de-DE"/>
              <a:t>Jeanne Calment starb 1997 in Arles im Alter von 122 Jahren</a:t>
            </a:r>
          </a:p>
          <a:p>
            <a:r>
              <a:rPr lang="de-DE" altLang="de-DE"/>
              <a:t>Calment fing mit 85 das Fechten an und fuhr noch als 100-Jährige Fahrrad. </a:t>
            </a:r>
          </a:p>
          <a:p>
            <a:r>
              <a:rPr lang="de-DE" altLang="de-DE"/>
              <a:t>Bis zum Alter von 110 lebte sie alleine, erst 1985 zog sie in ein Altersheim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1A5DACE0-2172-799F-6907-146096F54FB5}"/>
              </a:ext>
            </a:extLst>
          </p:cNvPr>
          <p:cNvSpPr>
            <a:spLocks noGrp="1"/>
          </p:cNvSpPr>
          <p:nvPr>
            <p:ph type="title"/>
          </p:nvPr>
        </p:nvSpPr>
        <p:spPr/>
        <p:txBody>
          <a:bodyPr/>
          <a:lstStyle/>
          <a:p>
            <a:r>
              <a:rPr lang="de-DE" altLang="de-DE"/>
              <a:t>Trends</a:t>
            </a:r>
          </a:p>
        </p:txBody>
      </p:sp>
      <p:sp>
        <p:nvSpPr>
          <p:cNvPr id="3" name="Inhaltsplatzhalter 2">
            <a:extLst>
              <a:ext uri="{FF2B5EF4-FFF2-40B4-BE49-F238E27FC236}">
                <a16:creationId xmlns:a16="http://schemas.microsoft.com/office/drawing/2014/main" id="{6FD9F559-07CC-E0F2-72FD-976C8B5AB985}"/>
              </a:ext>
            </a:extLst>
          </p:cNvPr>
          <p:cNvSpPr>
            <a:spLocks noGrp="1"/>
          </p:cNvSpPr>
          <p:nvPr>
            <p:ph idx="1"/>
          </p:nvPr>
        </p:nvSpPr>
        <p:spPr/>
        <p:txBody>
          <a:bodyPr>
            <a:normAutofit/>
          </a:bodyPr>
          <a:lstStyle/>
          <a:p>
            <a:r>
              <a:rPr lang="de-DE" altLang="de-DE" sz="3000"/>
              <a:t>2040 Erwerbstätige 38,1% über 60jährige 33,7%</a:t>
            </a:r>
          </a:p>
          <a:p>
            <a:r>
              <a:rPr lang="de-DE" altLang="de-DE" sz="3000"/>
              <a:t>Ausdehnung der nachberuflichen Phase</a:t>
            </a:r>
          </a:p>
          <a:p>
            <a:r>
              <a:rPr lang="de-DE" altLang="de-DE" sz="3000"/>
              <a:t>Feminisierung im höheren Alter (3/4 Frauen)</a:t>
            </a:r>
          </a:p>
          <a:p>
            <a:r>
              <a:rPr lang="de-DE" altLang="de-DE" sz="3000"/>
              <a:t>Singularisierung, Einpersonenhaushalte im Alter</a:t>
            </a:r>
          </a:p>
          <a:p>
            <a:r>
              <a:rPr lang="de-DE" altLang="de-DE" sz="3000"/>
              <a:t>Hochaltrigkeit: Anteil der über 80jährigen hat sich zwischen 1970 und 1987 verdoppelt (4,8%)</a:t>
            </a:r>
          </a:p>
          <a:p>
            <a:r>
              <a:rPr lang="de-DE" altLang="de-DE" sz="3000"/>
              <a:t>Zunahme der Sandwichgeneration (60-70% der 50-60jährigen)</a:t>
            </a:r>
          </a:p>
          <a:p>
            <a:pPr>
              <a:buFont typeface="Arial" panose="020B0604020202020204" pitchFamily="34" charset="0"/>
              <a:buNone/>
            </a:pPr>
            <a:endParaRPr lang="de-DE" altLang="de-DE" sz="3000"/>
          </a:p>
          <a:p>
            <a:endParaRPr lang="de-DE" altLang="de-DE" sz="3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F7802A6C-3290-3AB7-80F0-EC0CD32A287D}"/>
              </a:ext>
            </a:extLst>
          </p:cNvPr>
          <p:cNvSpPr>
            <a:spLocks noGrp="1"/>
          </p:cNvSpPr>
          <p:nvPr>
            <p:ph type="title"/>
          </p:nvPr>
        </p:nvSpPr>
        <p:spPr/>
        <p:txBody>
          <a:bodyPr/>
          <a:lstStyle/>
          <a:p>
            <a:r>
              <a:rPr lang="de-DE" altLang="de-DE"/>
              <a:t>Altersbilder	</a:t>
            </a:r>
          </a:p>
        </p:txBody>
      </p:sp>
      <p:sp>
        <p:nvSpPr>
          <p:cNvPr id="16387" name="Inhaltsplatzhalter 2">
            <a:extLst>
              <a:ext uri="{FF2B5EF4-FFF2-40B4-BE49-F238E27FC236}">
                <a16:creationId xmlns:a16="http://schemas.microsoft.com/office/drawing/2014/main" id="{4871FB55-DDC7-883F-50B0-06C3AC62F5B1}"/>
              </a:ext>
            </a:extLst>
          </p:cNvPr>
          <p:cNvSpPr>
            <a:spLocks noGrp="1"/>
          </p:cNvSpPr>
          <p:nvPr>
            <p:ph idx="1"/>
          </p:nvPr>
        </p:nvSpPr>
        <p:spPr/>
        <p:txBody>
          <a:bodyPr/>
          <a:lstStyle/>
          <a:p>
            <a:r>
              <a:rPr lang="de-DE" altLang="de-DE" dirty="0"/>
              <a:t>Von den Medien propagierte Vorurteile und gesellschaftliche Erwartungen </a:t>
            </a:r>
            <a:r>
              <a:rPr lang="de-DE" altLang="de-DE" dirty="0" err="1"/>
              <a:t>fliessen</a:t>
            </a:r>
            <a:r>
              <a:rPr lang="de-DE" altLang="de-DE" dirty="0"/>
              <a:t> in Altersbilder ein und beeinflussen Erleben und Verhalten (die Pflegezentren der Stadt Zürich wurden letztes Jahr zu den Gesundheitszentren umbenannt)</a:t>
            </a:r>
          </a:p>
          <a:p>
            <a:r>
              <a:rPr lang="de-DE" altLang="de-DE" dirty="0"/>
              <a:t>Betonung von Defiziten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a:extLst>
              <a:ext uri="{FF2B5EF4-FFF2-40B4-BE49-F238E27FC236}">
                <a16:creationId xmlns:a16="http://schemas.microsoft.com/office/drawing/2014/main" id="{8BC2868B-1177-8B84-F9FE-070709D8B6CE}"/>
              </a:ext>
            </a:extLst>
          </p:cNvPr>
          <p:cNvGraphicFramePr>
            <a:graphicFrameLocks noChangeAspect="1"/>
          </p:cNvGraphicFramePr>
          <p:nvPr/>
        </p:nvGraphicFramePr>
        <p:xfrm>
          <a:off x="1066800" y="782638"/>
          <a:ext cx="7056438" cy="5292725"/>
        </p:xfrm>
        <a:graphic>
          <a:graphicData uri="http://schemas.openxmlformats.org/presentationml/2006/ole">
            <mc:AlternateContent xmlns:mc="http://schemas.openxmlformats.org/markup-compatibility/2006">
              <mc:Choice xmlns:v="urn:schemas-microsoft-com:vml" Requires="v">
                <p:oleObj spid="_x0000_s25614" name="Folie" r:id="rId3" imgW="5080000" imgH="3390900" progId="PowerPoint.Slide.8">
                  <p:embed/>
                </p:oleObj>
              </mc:Choice>
              <mc:Fallback>
                <p:oleObj name="Folie" r:id="rId3" imgW="5080000" imgH="3390900" progId="PowerPoint.Slide.8">
                  <p:embed/>
                  <p:pic>
                    <p:nvPicPr>
                      <p:cNvPr id="18434" name="Object 2">
                        <a:extLst>
                          <a:ext uri="{FF2B5EF4-FFF2-40B4-BE49-F238E27FC236}">
                            <a16:creationId xmlns:a16="http://schemas.microsoft.com/office/drawing/2014/main" id="{8BC2868B-1177-8B84-F9FE-070709D8B6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782638"/>
                        <a:ext cx="7056438" cy="529272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Design">
  <a:themeElements>
    <a:clrScheme name="Asterie">
      <a:dk1>
        <a:sysClr val="windowText" lastClr="000000"/>
      </a:dk1>
      <a:lt1>
        <a:sysClr val="window" lastClr="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3025</Words>
  <Application>Microsoft Office PowerPoint</Application>
  <PresentationFormat>Bildschirmpräsentation (4:3)</PresentationFormat>
  <Paragraphs>478</Paragraphs>
  <Slides>56</Slides>
  <Notes>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56</vt:i4>
      </vt:variant>
    </vt:vector>
  </HeadingPairs>
  <TitlesOfParts>
    <vt:vector size="64" baseType="lpstr">
      <vt:lpstr>Arial</vt:lpstr>
      <vt:lpstr>Calibri</vt:lpstr>
      <vt:lpstr>Helvetica</vt:lpstr>
      <vt:lpstr>Times New Roman</vt:lpstr>
      <vt:lpstr>TimesNewRoman</vt:lpstr>
      <vt:lpstr>Wingdings</vt:lpstr>
      <vt:lpstr>Office-Design</vt:lpstr>
      <vt:lpstr>Folie</vt:lpstr>
      <vt:lpstr>Verrückt im Alter Trauer, Depression, Angst, Wahn</vt:lpstr>
      <vt:lpstr>Psychiatrie im Alter?</vt:lpstr>
      <vt:lpstr>Altersstruktur Schweiz - Trend</vt:lpstr>
      <vt:lpstr>Mittlere Lebenserwartung Schweiz (in Jahren)</vt:lpstr>
      <vt:lpstr>Lebenstreppe</vt:lpstr>
      <vt:lpstr>Überalterung</vt:lpstr>
      <vt:lpstr>Trends</vt:lpstr>
      <vt:lpstr>Altersbilder </vt:lpstr>
      <vt:lpstr>PowerPoint-Präsentation</vt:lpstr>
      <vt:lpstr>Prävalenz der Depression</vt:lpstr>
      <vt:lpstr>Alter und Psychotherapie</vt:lpstr>
      <vt:lpstr>Modell der Selektion, Optimierung und Kompensation (Baltes u. Baltes 1990)</vt:lpstr>
      <vt:lpstr>Depressionen</vt:lpstr>
      <vt:lpstr>Globale Bedeutung der Depression Angaben WHO 2004</vt:lpstr>
      <vt:lpstr>Geschichte der Diagnose Depression</vt:lpstr>
      <vt:lpstr>Geschichte der Depression</vt:lpstr>
      <vt:lpstr>Geschichte der Depression</vt:lpstr>
      <vt:lpstr>Häufigkeit der Depression</vt:lpstr>
      <vt:lpstr>Depression im Alter: Häufigste Auslöser</vt:lpstr>
      <vt:lpstr>Körperliche Erkrankungen als  Risikofaktoren einer Depression</vt:lpstr>
      <vt:lpstr>Diagnose einer Depression nach ICD 10 oder DSM IV</vt:lpstr>
      <vt:lpstr>Diagnose einer Depression nach ICD 10 oder DSM IV</vt:lpstr>
      <vt:lpstr>Geriatrische Depressionsskala  (Kurzform)</vt:lpstr>
      <vt:lpstr> Unterschiede der  Altersdepression von Depressionen  in anderen Lebensabschnitten </vt:lpstr>
      <vt:lpstr>Formen der Depression</vt:lpstr>
      <vt:lpstr>Depression und Demenz</vt:lpstr>
      <vt:lpstr>Behavioural an Psychological Symptoms in Dementia (Demenzassoziierte Verhaltensaufälligkeiten)</vt:lpstr>
      <vt:lpstr>Differentialdiagnose Depression  / Demenz</vt:lpstr>
      <vt:lpstr>Selbstmord (Rainer Kunze 1984) </vt:lpstr>
      <vt:lpstr>Definition:  „Suizidalität ist die Summe aller Denk-und Verhaltensweisen von Menschen oder Gruppen von Menschen, die in Gedanken durch aktives Handeln, Handeln lassen oder passives Unterlassen den eigenen Tod anstreben bzw. als mögliches Ergebnis einer Handlung in Kauf nehmen.“   (nach Wolfersdorf, 2000)</vt:lpstr>
      <vt:lpstr>Suizidmortalität nach Geschlecht und Alter Schweiz 1996 bis 2000 </vt:lpstr>
      <vt:lpstr>PowerPoint-Präsentation</vt:lpstr>
      <vt:lpstr>Zusammenfassung</vt:lpstr>
      <vt:lpstr>Angst</vt:lpstr>
      <vt:lpstr>Angst im Alter</vt:lpstr>
      <vt:lpstr>Sturzangst</vt:lpstr>
      <vt:lpstr>Der Zusammenhang von Angst und Kognitionsabfall</vt:lpstr>
      <vt:lpstr>Wahn</vt:lpstr>
      <vt:lpstr>Wikipedia</vt:lpstr>
      <vt:lpstr>Wahn Etymologie</vt:lpstr>
      <vt:lpstr>Paranoid Etymologie</vt:lpstr>
      <vt:lpstr>Wahn - Paranoia</vt:lpstr>
      <vt:lpstr>Kraeplin Paranoia</vt:lpstr>
      <vt:lpstr>Paranoia Kraeplin „Verrücktheit“</vt:lpstr>
      <vt:lpstr>Die eigentliche Wirklichkeit ist nicht erfassbar, man erfasst nur einen Teil des ganzen</vt:lpstr>
      <vt:lpstr>PowerPoint-Präsentation</vt:lpstr>
      <vt:lpstr>Wahn Christian Scharfetter</vt:lpstr>
      <vt:lpstr>Fruchtbarer Boden für Wahnideen </vt:lpstr>
      <vt:lpstr>Fruchtbarer Boden für Wahnideen </vt:lpstr>
      <vt:lpstr>Fruchtbarer Boden für Wahnideen </vt:lpstr>
      <vt:lpstr>Wahn (Einfluss der Persönlichkeit)</vt:lpstr>
      <vt:lpstr>Häufige Monomanien im Alter</vt:lpstr>
      <vt:lpstr>Ursächlich Wirksame Faktoren</vt:lpstr>
      <vt:lpstr>Therapie bei Wahn</vt:lpstr>
      <vt:lpstr>Er wähnte sich in Sicherheit</vt:lpstr>
      <vt:lpstr>Vielen Dank für die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Repetitorium Alterspsychiatrie</dc:title>
  <dc:creator>Rolf Goldbach</dc:creator>
  <cp:lastModifiedBy>Länzlinger Hans (PP-BP-KBC-OT-KUB3)</cp:lastModifiedBy>
  <cp:revision>13</cp:revision>
  <dcterms:created xsi:type="dcterms:W3CDTF">2009-04-25T09:41:49Z</dcterms:created>
  <dcterms:modified xsi:type="dcterms:W3CDTF">2022-05-03T15:58:21Z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mpVertraulichkeit">
    <vt:lpwstr/>
  </property>
  <property fmtid="{D5CDD505-2E9C-101B-9397-08002B2CF9AE}" pid="3" name="TmpStatus">
    <vt:lpwstr/>
  </property>
</Properties>
</file>